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74" r:id="rId1"/>
  </p:sldMasterIdLst>
  <p:notesMasterIdLst>
    <p:notesMasterId r:id="rId31"/>
  </p:notesMasterIdLst>
  <p:sldIdLst>
    <p:sldId id="1143" r:id="rId2"/>
    <p:sldId id="1393" r:id="rId3"/>
    <p:sldId id="1381" r:id="rId4"/>
    <p:sldId id="1421" r:id="rId5"/>
    <p:sldId id="1419" r:id="rId6"/>
    <p:sldId id="1420" r:id="rId7"/>
    <p:sldId id="1370" r:id="rId8"/>
    <p:sldId id="1356" r:id="rId9"/>
    <p:sldId id="1357" r:id="rId10"/>
    <p:sldId id="1358" r:id="rId11"/>
    <p:sldId id="1405" r:id="rId12"/>
    <p:sldId id="1406" r:id="rId13"/>
    <p:sldId id="1407" r:id="rId14"/>
    <p:sldId id="1408" r:id="rId15"/>
    <p:sldId id="1409" r:id="rId16"/>
    <p:sldId id="1360" r:id="rId17"/>
    <p:sldId id="1410" r:id="rId18"/>
    <p:sldId id="1413" r:id="rId19"/>
    <p:sldId id="1368" r:id="rId20"/>
    <p:sldId id="1422" r:id="rId21"/>
    <p:sldId id="1415" r:id="rId22"/>
    <p:sldId id="1416" r:id="rId23"/>
    <p:sldId id="1417" r:id="rId24"/>
    <p:sldId id="1386" r:id="rId25"/>
    <p:sldId id="1564" r:id="rId26"/>
    <p:sldId id="1566" r:id="rId27"/>
    <p:sldId id="1303" r:id="rId28"/>
    <p:sldId id="1423" r:id="rId29"/>
    <p:sldId id="141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518E"/>
    <a:srgbClr val="ED7D31"/>
    <a:srgbClr val="595959"/>
    <a:srgbClr val="F8CBAD"/>
    <a:srgbClr val="FFE599"/>
    <a:srgbClr val="B6D7A8"/>
    <a:srgbClr val="EA9999"/>
    <a:srgbClr val="FFFFFF"/>
    <a:srgbClr val="F4F5F9"/>
    <a:srgbClr val="6A92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0353" autoAdjust="0"/>
  </p:normalViewPr>
  <p:slideViewPr>
    <p:cSldViewPr snapToObjects="1">
      <p:cViewPr varScale="1">
        <p:scale>
          <a:sx n="119" d="100"/>
          <a:sy n="119" d="100"/>
        </p:scale>
        <p:origin x="696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9" d="100"/>
        <a:sy n="99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Signing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Sheet1!$A$2:$A$16</c:f>
              <c:strCache>
                <c:ptCount val="15"/>
                <c:pt idx="0">
                  <c:v>hawk256-ref</c:v>
                </c:pt>
                <c:pt idx="1">
                  <c:v>ov-Ip-m4f</c:v>
                </c:pt>
                <c:pt idx="2">
                  <c:v>dilithium2-m4f</c:v>
                </c:pt>
                <c:pt idx="3">
                  <c:v>mayo1-m4f</c:v>
                </c:pt>
                <c:pt idx="4">
                  <c:v>haetae2-m4f</c:v>
                </c:pt>
                <c:pt idx="5">
                  <c:v>snova-28-17-16-2-ssk-ref</c:v>
                </c:pt>
                <c:pt idx="6">
                  <c:v>cross-sha3-r-spdg-1-fast-ref</c:v>
                </c:pt>
                <c:pt idx="7">
                  <c:v>aimer-l1-param1-ref</c:v>
                </c:pt>
                <c:pt idx="8">
                  <c:v>mirith_hypercube_lafast-opt</c:v>
                </c:pt>
                <c:pt idx="9">
                  <c:v>mqom_cat1_gf251_fast-ref</c:v>
                </c:pt>
                <c:pt idx="10">
                  <c:v>perk-128-fast-5-m4</c:v>
                </c:pt>
                <c:pt idx="11">
                  <c:v>biscuit128f-ref</c:v>
                </c:pt>
                <c:pt idx="12">
                  <c:v>sphincs-sha2-128f-simple-clean</c:v>
                </c:pt>
                <c:pt idx="13">
                  <c:v>ascon-sign128f-simple-ref</c:v>
                </c:pt>
                <c:pt idx="14">
                  <c:v>meds13220-ref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55.8</c:v>
                </c:pt>
                <c:pt idx="1">
                  <c:v>135.25</c:v>
                </c:pt>
                <c:pt idx="2">
                  <c:v>190.75</c:v>
                </c:pt>
                <c:pt idx="3">
                  <c:v>455.05</c:v>
                </c:pt>
                <c:pt idx="4">
                  <c:v>1305.2</c:v>
                </c:pt>
                <c:pt idx="5">
                  <c:v>2537.9499999999998</c:v>
                </c:pt>
                <c:pt idx="6">
                  <c:v>1498.2</c:v>
                </c:pt>
                <c:pt idx="7">
                  <c:v>1619.3</c:v>
                </c:pt>
                <c:pt idx="8">
                  <c:v>2949.9</c:v>
                </c:pt>
                <c:pt idx="9">
                  <c:v>7453.7</c:v>
                </c:pt>
                <c:pt idx="10">
                  <c:v>8452.15</c:v>
                </c:pt>
                <c:pt idx="11">
                  <c:v>13703.6</c:v>
                </c:pt>
                <c:pt idx="12">
                  <c:v>19113.55</c:v>
                </c:pt>
                <c:pt idx="13">
                  <c:v>81455.55</c:v>
                </c:pt>
                <c:pt idx="14">
                  <c:v>88651.1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C7-4BD4-B8C0-35DD0F2E9E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95398015"/>
        <c:axId val="1095398495"/>
        <c:axId val="1093870767"/>
      </c:bar3DChart>
      <c:catAx>
        <c:axId val="109539801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Signature Schemes</a:t>
                </a:r>
              </a:p>
            </c:rich>
          </c:tx>
          <c:layout>
            <c:manualLayout>
              <c:xMode val="edge"/>
              <c:yMode val="edge"/>
              <c:x val="0.43049837219866749"/>
              <c:y val="0.806664833672629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5398495"/>
        <c:crosses val="autoZero"/>
        <c:auto val="1"/>
        <c:lblAlgn val="ctr"/>
        <c:lblOffset val="100"/>
        <c:noMultiLvlLbl val="0"/>
      </c:catAx>
      <c:valAx>
        <c:axId val="1095398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 (</a:t>
                </a:r>
                <a:r>
                  <a:rPr lang="en-US" dirty="0" err="1"/>
                  <a:t>ms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5398015"/>
        <c:crosses val="autoZero"/>
        <c:crossBetween val="between"/>
      </c:valAx>
      <c:serAx>
        <c:axId val="1093870767"/>
        <c:scaling>
          <c:orientation val="minMax"/>
        </c:scaling>
        <c:delete val="1"/>
        <c:axPos val="b"/>
        <c:majorTickMark val="none"/>
        <c:minorTickMark val="none"/>
        <c:tickLblPos val="nextTo"/>
        <c:crossAx val="1095398495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Verification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Sheet1!$A$2:$A$17</c:f>
              <c:strCache>
                <c:ptCount val="16"/>
                <c:pt idx="0">
                  <c:v>hawk256-ref</c:v>
                </c:pt>
                <c:pt idx="1">
                  <c:v>haetae2-m4f</c:v>
                </c:pt>
                <c:pt idx="2">
                  <c:v>ov-Ip-m4f</c:v>
                </c:pt>
                <c:pt idx="3">
                  <c:v>dilithium2-m4f</c:v>
                </c:pt>
                <c:pt idx="4">
                  <c:v>mayo1-m4f</c:v>
                </c:pt>
                <c:pt idx="5">
                  <c:v>sphincs-sha2-128s-simple-clean</c:v>
                </c:pt>
                <c:pt idx="6">
                  <c:v>snova-28-17-16-2-ssk-ref</c:v>
                </c:pt>
                <c:pt idx="7">
                  <c:v>cross-sha3-r-spdg-1-fast-ref</c:v>
                </c:pt>
                <c:pt idx="8">
                  <c:v>aimer-l1-param1-ref</c:v>
                </c:pt>
                <c:pt idx="9">
                  <c:v>ascon-sign128s-simple-ref</c:v>
                </c:pt>
                <c:pt idx="10">
                  <c:v>sphincs-a-sha2-192f-ref</c:v>
                </c:pt>
                <c:pt idx="11">
                  <c:v>mirith_hypercube_lafast-opt</c:v>
                </c:pt>
                <c:pt idx="12">
                  <c:v>perk-128-fast-5-m4</c:v>
                </c:pt>
                <c:pt idx="13">
                  <c:v>mqom_cat1_gf251_fast-ref</c:v>
                </c:pt>
                <c:pt idx="14">
                  <c:v>biscuit128f-ref</c:v>
                </c:pt>
                <c:pt idx="15">
                  <c:v>meds13220-ref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31.4</c:v>
                </c:pt>
                <c:pt idx="1">
                  <c:v>45.9</c:v>
                </c:pt>
                <c:pt idx="2">
                  <c:v>49.7</c:v>
                </c:pt>
                <c:pt idx="3">
                  <c:v>70.849999999999994</c:v>
                </c:pt>
                <c:pt idx="4">
                  <c:v>247.65</c:v>
                </c:pt>
                <c:pt idx="5">
                  <c:v>9354.5499999999993</c:v>
                </c:pt>
                <c:pt idx="6">
                  <c:v>959</c:v>
                </c:pt>
                <c:pt idx="7">
                  <c:v>1004.75</c:v>
                </c:pt>
                <c:pt idx="8">
                  <c:v>1555.6</c:v>
                </c:pt>
                <c:pt idx="9">
                  <c:v>4838.3999999999996</c:v>
                </c:pt>
                <c:pt idx="10">
                  <c:v>1757.3</c:v>
                </c:pt>
                <c:pt idx="11">
                  <c:v>2680.15</c:v>
                </c:pt>
                <c:pt idx="12">
                  <c:v>3905.9</c:v>
                </c:pt>
                <c:pt idx="13">
                  <c:v>6837.4</c:v>
                </c:pt>
                <c:pt idx="14">
                  <c:v>12718.55</c:v>
                </c:pt>
                <c:pt idx="15">
                  <c:v>88320.5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3C-44F2-ACD8-E1C86D44C2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95398015"/>
        <c:axId val="1095398495"/>
        <c:axId val="1093870767"/>
      </c:bar3DChart>
      <c:catAx>
        <c:axId val="109539801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Signature Schemes</a:t>
                </a:r>
              </a:p>
            </c:rich>
          </c:tx>
          <c:layout>
            <c:manualLayout>
              <c:xMode val="edge"/>
              <c:yMode val="edge"/>
              <c:x val="0.43049837219866749"/>
              <c:y val="0.806664833672629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5398495"/>
        <c:crosses val="autoZero"/>
        <c:auto val="1"/>
        <c:lblAlgn val="ctr"/>
        <c:lblOffset val="100"/>
        <c:noMultiLvlLbl val="0"/>
      </c:catAx>
      <c:valAx>
        <c:axId val="1095398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 (</a:t>
                </a:r>
                <a:r>
                  <a:rPr lang="en-US" dirty="0" err="1"/>
                  <a:t>ms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5398015"/>
        <c:crosses val="autoZero"/>
        <c:crossBetween val="between"/>
      </c:valAx>
      <c:serAx>
        <c:axId val="1093870767"/>
        <c:scaling>
          <c:orientation val="minMax"/>
        </c:scaling>
        <c:delete val="1"/>
        <c:axPos val="b"/>
        <c:majorTickMark val="none"/>
        <c:minorTickMark val="none"/>
        <c:tickLblPos val="nextTo"/>
        <c:crossAx val="1095398495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Consolas" panose="020B0609020204030204" pitchFamily="49" charset="0"/>
                <a:ea typeface="+mn-ea"/>
                <a:cs typeface="+mn-cs"/>
              </a:defRPr>
            </a:pPr>
            <a:r>
              <a:rPr lang="en-US" sz="1600" dirty="0">
                <a:latin typeface="Consolas" panose="020B0609020204030204" pitchFamily="49" charset="0"/>
              </a:rPr>
              <a:t>Clock</a:t>
            </a:r>
            <a:r>
              <a:rPr lang="en-US" sz="1600" baseline="0" dirty="0">
                <a:latin typeface="Consolas" panose="020B0609020204030204" pitchFamily="49" charset="0"/>
              </a:rPr>
              <a:t> Cycle Comparison</a:t>
            </a:r>
            <a:endParaRPr lang="en-US" sz="1600" dirty="0">
              <a:latin typeface="Consolas" panose="020B0609020204030204" pitchFamily="49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Consolas" panose="020B0609020204030204" pitchFamily="49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Plain  Hardware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31655191866776E-3"/>
                  <c:y val="-2.3915526152610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576-4E3C-9A03-E995D7986A21}"/>
                </c:ext>
              </c:extLst>
            </c:dLbl>
            <c:dLbl>
              <c:idx val="1"/>
              <c:layout>
                <c:manualLayout>
                  <c:x val="1.2151983203219749E-3"/>
                  <c:y val="-9.28387935937749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576-4E3C-9A03-E995D7986A21}"/>
                </c:ext>
              </c:extLst>
            </c:dLbl>
            <c:dLbl>
              <c:idx val="2"/>
              <c:layout>
                <c:manualLayout>
                  <c:x val="0"/>
                  <c:y val="-1.3071895424836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576-4E3C-9A03-E995D7986A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Consolas" panose="020B0609020204030204" pitchFamily="49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sign</c:v>
                </c:pt>
                <c:pt idx="1">
                  <c:v>verify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26.5</c:v>
                </c:pt>
                <c:pt idx="1">
                  <c:v>26.3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76-4E3C-9A03-E995D7986A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Optimized Software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9749082084358124E-2"/>
                  <c:y val="-2.55529721832916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576-4E3C-9A03-E995D7986A21}"/>
                </c:ext>
              </c:extLst>
            </c:dLbl>
            <c:dLbl>
              <c:idx val="1"/>
              <c:layout>
                <c:manualLayout>
                  <c:x val="2.8376637268197776E-2"/>
                  <c:y val="-1.95724203857776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576-4E3C-9A03-E995D7986A21}"/>
                </c:ext>
              </c:extLst>
            </c:dLbl>
            <c:dLbl>
              <c:idx val="2"/>
              <c:layout>
                <c:manualLayout>
                  <c:x val="4.8134220291429088E-2"/>
                  <c:y val="-1.58671710153877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576-4E3C-9A03-E995D7986A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Consolas" panose="020B0609020204030204" pitchFamily="49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sign</c:v>
                </c:pt>
                <c:pt idx="1">
                  <c:v>verify</c:v>
                </c:pt>
              </c:strCache>
            </c:strRef>
          </c:cat>
          <c:val>
            <c:numRef>
              <c:f>Sheet1!$C$2:$C$3</c:f>
              <c:numCache>
                <c:formatCode>0.0</c:formatCode>
                <c:ptCount val="2"/>
                <c:pt idx="0">
                  <c:v>518.1</c:v>
                </c:pt>
                <c:pt idx="1">
                  <c:v>515.5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76-4E3C-9A03-E995D7986A2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61019455"/>
        <c:axId val="1861019935"/>
        <c:axId val="0"/>
      </c:bar3DChart>
      <c:catAx>
        <c:axId val="186101945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Operation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Consolas" panose="020B0609020204030204" pitchFamily="49" charset="0"/>
                <a:ea typeface="+mn-ea"/>
                <a:cs typeface="+mn-cs"/>
              </a:defRPr>
            </a:pPr>
            <a:endParaRPr lang="en-US"/>
          </a:p>
        </c:txPr>
        <c:crossAx val="1861019935"/>
        <c:crosses val="autoZero"/>
        <c:auto val="1"/>
        <c:lblAlgn val="ctr"/>
        <c:lblOffset val="100"/>
        <c:noMultiLvlLbl val="0"/>
      </c:catAx>
      <c:valAx>
        <c:axId val="186101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Cycles</a:t>
                </a:r>
                <a:r>
                  <a:rPr lang="en-US" baseline="0" dirty="0"/>
                  <a:t>  (x10</a:t>
                </a:r>
                <a:r>
                  <a:rPr lang="en-US" sz="1200" baseline="30000" dirty="0"/>
                  <a:t>6</a:t>
                </a:r>
                <a:r>
                  <a:rPr lang="en-US" sz="1200" baseline="0" dirty="0"/>
                  <a:t>)</a:t>
                </a:r>
                <a:endParaRPr lang="en-US" baseline="30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Consolas" panose="020B0609020204030204" pitchFamily="49" charset="0"/>
                <a:ea typeface="+mn-ea"/>
                <a:cs typeface="+mn-cs"/>
              </a:defRPr>
            </a:pPr>
            <a:endParaRPr lang="en-US"/>
          </a:p>
        </c:txPr>
        <c:crossAx val="18610194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186825766331164E-2"/>
          <c:y val="0.87831666716873458"/>
          <c:w val="0.94932429836894305"/>
          <c:h val="9.89560668825856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Consolas" panose="020B0609020204030204" pitchFamily="49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Consolas" panose="020B0609020204030204" pitchFamily="49" charset="0"/>
                <a:ea typeface="+mn-ea"/>
                <a:cs typeface="+mn-cs"/>
              </a:defRPr>
            </a:pPr>
            <a:r>
              <a:rPr lang="en-US" sz="1600" dirty="0">
                <a:latin typeface="Consolas" panose="020B0609020204030204" pitchFamily="49" charset="0"/>
              </a:rPr>
              <a:t>Time</a:t>
            </a:r>
            <a:r>
              <a:rPr lang="en-US" sz="1600" baseline="0" dirty="0">
                <a:latin typeface="Consolas" panose="020B0609020204030204" pitchFamily="49" charset="0"/>
              </a:rPr>
              <a:t> Comparison</a:t>
            </a:r>
            <a:endParaRPr lang="en-US" sz="1600" dirty="0">
              <a:latin typeface="Consolas" panose="020B0609020204030204" pitchFamily="49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Consolas" panose="020B0609020204030204" pitchFamily="49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Plain  Hardware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409985655128158E-2"/>
                  <c:y val="-1.2551889434568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07-47E2-BEBE-4220A9AFEB51}"/>
                </c:ext>
              </c:extLst>
            </c:dLbl>
            <c:dLbl>
              <c:idx val="1"/>
              <c:layout>
                <c:manualLayout>
                  <c:x val="4.0029545826213032E-3"/>
                  <c:y val="-1.3071753118734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07-47E2-BEBE-4220A9AFEB51}"/>
                </c:ext>
              </c:extLst>
            </c:dLbl>
            <c:dLbl>
              <c:idx val="2"/>
              <c:layout>
                <c:manualLayout>
                  <c:x val="1.1151025049197415E-2"/>
                  <c:y val="-1.70812404315082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107-47E2-BEBE-4220A9AFEB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Consolas" panose="020B0609020204030204" pitchFamily="49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Sign</c:v>
                </c:pt>
                <c:pt idx="1">
                  <c:v>Verify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234.21238938053096</c:v>
                </c:pt>
                <c:pt idx="1">
                  <c:v>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07-47E2-BEBE-4220A9AFEB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Optimized Software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6476660224096039E-2"/>
                  <c:y val="-1.6339770836384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107-47E2-BEBE-4220A9AFEB51}"/>
                </c:ext>
              </c:extLst>
            </c:dLbl>
            <c:dLbl>
              <c:idx val="1"/>
              <c:layout>
                <c:manualLayout>
                  <c:x val="1.7069848659956297E-2"/>
                  <c:y val="-9.28387935937742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107-47E2-BEBE-4220A9AFEB51}"/>
                </c:ext>
              </c:extLst>
            </c:dLbl>
            <c:dLbl>
              <c:idx val="2"/>
              <c:layout>
                <c:manualLayout>
                  <c:x val="1.4681158609063178E-2"/>
                  <c:y val="-7.155211418751068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107-47E2-BEBE-4220A9AFEB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Consolas" panose="020B0609020204030204" pitchFamily="49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Sign</c:v>
                </c:pt>
                <c:pt idx="1">
                  <c:v>Verify</c:v>
                </c:pt>
              </c:strCache>
            </c:strRef>
          </c:cat>
          <c:val>
            <c:numRef>
              <c:f>Sheet1!$C$2:$C$3</c:f>
              <c:numCache>
                <c:formatCode>0</c:formatCode>
                <c:ptCount val="2"/>
                <c:pt idx="0">
                  <c:v>272</c:v>
                </c:pt>
                <c:pt idx="1">
                  <c:v>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107-47E2-BEBE-4220A9AFEB5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61019455"/>
        <c:axId val="1861019935"/>
        <c:axId val="0"/>
      </c:bar3DChart>
      <c:catAx>
        <c:axId val="186101945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Operation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Consolas" panose="020B0609020204030204" pitchFamily="49" charset="0"/>
                <a:ea typeface="+mn-ea"/>
                <a:cs typeface="+mn-cs"/>
              </a:defRPr>
            </a:pPr>
            <a:endParaRPr lang="en-US"/>
          </a:p>
        </c:txPr>
        <c:crossAx val="1861019935"/>
        <c:crosses val="autoZero"/>
        <c:auto val="1"/>
        <c:lblAlgn val="ctr"/>
        <c:lblOffset val="100"/>
        <c:noMultiLvlLbl val="0"/>
      </c:catAx>
      <c:valAx>
        <c:axId val="186101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 (</a:t>
                </a:r>
                <a:r>
                  <a:rPr lang="en-US" dirty="0" err="1"/>
                  <a:t>ms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Consolas" panose="020B0609020204030204" pitchFamily="49" charset="0"/>
                <a:ea typeface="+mn-ea"/>
                <a:cs typeface="+mn-cs"/>
              </a:defRPr>
            </a:pPr>
            <a:endParaRPr lang="en-US"/>
          </a:p>
        </c:txPr>
        <c:crossAx val="18610194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Consolas" panose="020B0609020204030204" pitchFamily="49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Consolas" panose="020B0609020204030204" pitchFamily="49" charset="0"/>
                <a:ea typeface="+mn-ea"/>
                <a:cs typeface="+mn-cs"/>
              </a:defRPr>
            </a:pPr>
            <a:r>
              <a:rPr lang="en-US" sz="1800" dirty="0"/>
              <a:t>Cycle Comparison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Consolas" panose="020B0609020204030204" pitchFamily="49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Pipelined Hardware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5238095238095247E-3"/>
                  <c:y val="-2.47897265127101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576-4E3C-9A03-E995D7986A21}"/>
                </c:ext>
              </c:extLst>
            </c:dLbl>
            <c:dLbl>
              <c:idx val="1"/>
              <c:layout>
                <c:manualLayout>
                  <c:x val="4.7619047619047623E-3"/>
                  <c:y val="-2.47897265127100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576-4E3C-9A03-E995D7986A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Consolas" panose="020B0609020204030204" pitchFamily="49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Sign</c:v>
                </c:pt>
                <c:pt idx="1">
                  <c:v>Verify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7.5</c:v>
                </c:pt>
                <c:pt idx="1">
                  <c:v>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76-4E3C-9A03-E995D7986A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Plain Hardware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3.1872505516341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576-4E3C-9A03-E995D7986A21}"/>
                </c:ext>
              </c:extLst>
            </c:dLbl>
            <c:dLbl>
              <c:idx val="1"/>
              <c:layout>
                <c:manualLayout>
                  <c:x val="-8.7300578797851381E-17"/>
                  <c:y val="-3.1872505516341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576-4E3C-9A03-E995D7986A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Consolas" panose="020B0609020204030204" pitchFamily="49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Sign</c:v>
                </c:pt>
                <c:pt idx="1">
                  <c:v>Verify</c:v>
                </c:pt>
              </c:strCache>
            </c:strRef>
          </c:cat>
          <c:val>
            <c:numRef>
              <c:f>Sheet1!$C$2:$C$3</c:f>
              <c:numCache>
                <c:formatCode>0.0</c:formatCode>
                <c:ptCount val="2"/>
                <c:pt idx="0">
                  <c:v>26.5</c:v>
                </c:pt>
                <c:pt idx="1">
                  <c:v>26.3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76-4E3C-9A03-E995D7986A2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CPU Optimized Software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1428571428571342E-2"/>
                  <c:y val="-1.7706947509078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AE-4034-9580-F8126A6FD9C5}"/>
                </c:ext>
              </c:extLst>
            </c:dLbl>
            <c:dLbl>
              <c:idx val="1"/>
              <c:layout>
                <c:manualLayout>
                  <c:x val="1.666666666666658E-2"/>
                  <c:y val="-2.1248337010894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AE-4034-9580-F8126A6FD9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Consolas" panose="020B0609020204030204" pitchFamily="49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Sign</c:v>
                </c:pt>
                <c:pt idx="1">
                  <c:v>Verify</c:v>
                </c:pt>
              </c:strCache>
            </c:strRef>
          </c:cat>
          <c:val>
            <c:numRef>
              <c:f>Sheet1!$D$2:$D$3</c:f>
              <c:numCache>
                <c:formatCode>0.0</c:formatCode>
                <c:ptCount val="2"/>
                <c:pt idx="0">
                  <c:v>518.1</c:v>
                </c:pt>
                <c:pt idx="1">
                  <c:v>515.5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AE-4034-9580-F8126A6FD9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61019455"/>
        <c:axId val="1861019935"/>
        <c:axId val="0"/>
      </c:bar3DChart>
      <c:catAx>
        <c:axId val="186101945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Consolas" panose="020B0609020204030204" pitchFamily="49" charset="0"/>
                    <a:ea typeface="+mn-ea"/>
                    <a:cs typeface="+mn-cs"/>
                  </a:defRPr>
                </a:pPr>
                <a:r>
                  <a:rPr lang="en-US"/>
                  <a:t>Operation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Consolas" panose="020B0609020204030204" pitchFamily="49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Consolas" panose="020B0609020204030204" pitchFamily="49" charset="0"/>
                <a:ea typeface="+mn-ea"/>
                <a:cs typeface="+mn-cs"/>
              </a:defRPr>
            </a:pPr>
            <a:endParaRPr lang="en-US"/>
          </a:p>
        </c:txPr>
        <c:crossAx val="1861019935"/>
        <c:crosses val="autoZero"/>
        <c:auto val="1"/>
        <c:lblAlgn val="ctr"/>
        <c:lblOffset val="100"/>
        <c:noMultiLvlLbl val="0"/>
      </c:catAx>
      <c:valAx>
        <c:axId val="186101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Consolas" panose="020B0609020204030204" pitchFamily="49" charset="0"/>
                    <a:ea typeface="+mn-ea"/>
                    <a:cs typeface="+mn-cs"/>
                  </a:defRPr>
                </a:pPr>
                <a:r>
                  <a:rPr lang="en-US" dirty="0"/>
                  <a:t>Clock Cycles (x10</a:t>
                </a:r>
                <a:r>
                  <a:rPr lang="en-US" baseline="30000" dirty="0"/>
                  <a:t>6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Consolas" panose="020B0609020204030204" pitchFamily="49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Consolas" panose="020B0609020204030204" pitchFamily="49" charset="0"/>
                <a:ea typeface="+mn-ea"/>
                <a:cs typeface="+mn-cs"/>
              </a:defRPr>
            </a:pPr>
            <a:endParaRPr lang="en-US"/>
          </a:p>
        </c:txPr>
        <c:crossAx val="18610194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Consolas" panose="020B0609020204030204" pitchFamily="49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onsolas" panose="020B0609020204030204" pitchFamily="49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Consolas" panose="020B0609020204030204" pitchFamily="49" charset="0"/>
                <a:ea typeface="+mn-ea"/>
                <a:cs typeface="+mn-cs"/>
              </a:defRPr>
            </a:pPr>
            <a:r>
              <a:rPr lang="en-US" sz="1800" dirty="0">
                <a:latin typeface="Consolas" panose="020B0609020204030204" pitchFamily="49" charset="0"/>
              </a:rPr>
              <a:t>Time</a:t>
            </a:r>
            <a:r>
              <a:rPr lang="en-US" sz="1800" baseline="0" dirty="0">
                <a:latin typeface="Consolas" panose="020B0609020204030204" pitchFamily="49" charset="0"/>
              </a:rPr>
              <a:t> Comparison</a:t>
            </a:r>
            <a:endParaRPr lang="en-US" sz="1800" dirty="0">
              <a:latin typeface="Consolas" panose="020B0609020204030204" pitchFamily="49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Consolas" panose="020B0609020204030204" pitchFamily="49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Pipelined Hardware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0961584347411119E-3"/>
                  <c:y val="-1.2551855562616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07-47E2-BEBE-4220A9AFEB51}"/>
                </c:ext>
              </c:extLst>
            </c:dLbl>
            <c:dLbl>
              <c:idx val="1"/>
              <c:layout>
                <c:manualLayout>
                  <c:x val="1.5679034438876957E-2"/>
                  <c:y val="-9.28401748609865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07-47E2-BEBE-4220A9AFEB51}"/>
                </c:ext>
              </c:extLst>
            </c:dLbl>
            <c:dLbl>
              <c:idx val="2"/>
              <c:layout>
                <c:manualLayout>
                  <c:x val="1.1151025049197415E-2"/>
                  <c:y val="-1.70812404315082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107-47E2-BEBE-4220A9AFEB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Sign</c:v>
                </c:pt>
                <c:pt idx="1">
                  <c:v>Verify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67</c:v>
                </c:pt>
                <c:pt idx="1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07-47E2-BEBE-4220A9AFEB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Plain  Hardware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2745565895171735E-3"/>
                  <c:y val="-9.25696907809265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107-47E2-BEBE-4220A9AFEB51}"/>
                </c:ext>
              </c:extLst>
            </c:dLbl>
            <c:dLbl>
              <c:idx val="1"/>
              <c:layout>
                <c:manualLayout>
                  <c:x val="9.4941541398234318E-3"/>
                  <c:y val="-9.28401748609865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107-47E2-BEBE-4220A9AFEB51}"/>
                </c:ext>
              </c:extLst>
            </c:dLbl>
            <c:dLbl>
              <c:idx val="2"/>
              <c:layout>
                <c:manualLayout>
                  <c:x val="1.4681158609063178E-2"/>
                  <c:y val="-7.155211418751068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107-47E2-BEBE-4220A9AFEB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Sign</c:v>
                </c:pt>
                <c:pt idx="1">
                  <c:v>Verify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234</c:v>
                </c:pt>
                <c:pt idx="1">
                  <c:v>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107-47E2-BEBE-4220A9AFEB5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CPU Optimized Software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2727272727272728E-2"/>
                  <c:y val="-2.12483370108943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FC-4B13-A6F2-5F4937575CC6}"/>
                </c:ext>
              </c:extLst>
            </c:dLbl>
            <c:dLbl>
              <c:idx val="1"/>
              <c:layout>
                <c:manualLayout>
                  <c:x val="2.020202020202011E-2"/>
                  <c:y val="-2.4789726512710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9FC-4B13-A6F2-5F4937575C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Sign</c:v>
                </c:pt>
                <c:pt idx="1">
                  <c:v>Verify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272</c:v>
                </c:pt>
                <c:pt idx="1">
                  <c:v>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FC-4B13-A6F2-5F4937575CC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61019455"/>
        <c:axId val="1861019935"/>
        <c:axId val="0"/>
      </c:bar3DChart>
      <c:catAx>
        <c:axId val="186101945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latin typeface="Consolas" panose="020B0609020204030204" pitchFamily="49" charset="0"/>
                  </a:rPr>
                  <a:t>Operation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Consolas" panose="020B0609020204030204" pitchFamily="49" charset="0"/>
                <a:ea typeface="+mn-ea"/>
                <a:cs typeface="+mn-cs"/>
              </a:defRPr>
            </a:pPr>
            <a:endParaRPr lang="en-US"/>
          </a:p>
        </c:txPr>
        <c:crossAx val="1861019935"/>
        <c:crosses val="autoZero"/>
        <c:auto val="1"/>
        <c:lblAlgn val="ctr"/>
        <c:lblOffset val="100"/>
        <c:noMultiLvlLbl val="0"/>
      </c:catAx>
      <c:valAx>
        <c:axId val="186101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 (</a:t>
                </a:r>
                <a:r>
                  <a:rPr lang="en-US" dirty="0" err="1"/>
                  <a:t>ms</a:t>
                </a:r>
                <a:r>
                  <a:rPr lang="en-US" baseline="0" dirty="0"/>
                  <a:t>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Consolas" panose="020B0609020204030204" pitchFamily="49" charset="0"/>
                <a:ea typeface="+mn-ea"/>
                <a:cs typeface="+mn-cs"/>
              </a:defRPr>
            </a:pPr>
            <a:endParaRPr lang="en-US"/>
          </a:p>
        </c:txPr>
        <c:crossAx val="18610194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Consolas" panose="020B0609020204030204" pitchFamily="49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Signing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Pt>
            <c:idx val="1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1389-4CE9-A0AF-05C7371748FE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389-4CE9-A0AF-05C7371748F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389-4CE9-A0AF-05C7371748F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389-4CE9-A0AF-05C7371748F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389-4CE9-A0AF-05C7371748F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389-4CE9-A0AF-05C7371748F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389-4CE9-A0AF-05C7371748F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389-4CE9-A0AF-05C7371748F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89-4CE9-A0AF-05C7371748F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389-4CE9-A0AF-05C7371748F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89-4CE9-A0AF-05C7371748FE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389-4CE9-A0AF-05C7371748F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89-4CE9-A0AF-05C7371748FE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89-4CE9-A0AF-05C7371748FE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89-4CE9-A0AF-05C7371748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Sheet1!$A$2:$A$17</c:f>
              <c:strCache>
                <c:ptCount val="16"/>
                <c:pt idx="0">
                  <c:v>hawk256-ref</c:v>
                </c:pt>
                <c:pt idx="1">
                  <c:v>ov-Ip-m4f</c:v>
                </c:pt>
                <c:pt idx="2">
                  <c:v>dilithium2-m4f</c:v>
                </c:pt>
                <c:pt idx="3">
                  <c:v>mayo1-m4f</c:v>
                </c:pt>
                <c:pt idx="4">
                  <c:v>haetae2-m4f</c:v>
                </c:pt>
                <c:pt idx="5">
                  <c:v>snova-28-17-16-2-ssk-ref</c:v>
                </c:pt>
                <c:pt idx="6">
                  <c:v>cross-sha3-r-spdg-1-fast-ref</c:v>
                </c:pt>
                <c:pt idx="7">
                  <c:v>aimer-l1-param1-ref</c:v>
                </c:pt>
                <c:pt idx="8">
                  <c:v>mirith_hypercube_lafast-opt</c:v>
                </c:pt>
                <c:pt idx="9">
                  <c:v>mqom_cat1_gf251_fast-ref</c:v>
                </c:pt>
                <c:pt idx="10">
                  <c:v>perk-128-fast-5-m4</c:v>
                </c:pt>
                <c:pt idx="11">
                  <c:v>biscuit128f-ref</c:v>
                </c:pt>
                <c:pt idx="12">
                  <c:v>sphincs-sha2-128f-simple-clean</c:v>
                </c:pt>
                <c:pt idx="13">
                  <c:v>ascon-sign128f-simple-ref</c:v>
                </c:pt>
                <c:pt idx="14">
                  <c:v>meds13220-ref</c:v>
                </c:pt>
                <c:pt idx="15">
                  <c:v>meds13220-hw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55.8</c:v>
                </c:pt>
                <c:pt idx="1">
                  <c:v>135.25</c:v>
                </c:pt>
                <c:pt idx="2">
                  <c:v>190.75</c:v>
                </c:pt>
                <c:pt idx="3">
                  <c:v>455.05</c:v>
                </c:pt>
                <c:pt idx="4">
                  <c:v>1305.2</c:v>
                </c:pt>
                <c:pt idx="5">
                  <c:v>2537.9499999999998</c:v>
                </c:pt>
                <c:pt idx="6">
                  <c:v>1498.2</c:v>
                </c:pt>
                <c:pt idx="7">
                  <c:v>1619.3</c:v>
                </c:pt>
                <c:pt idx="8">
                  <c:v>2949.9</c:v>
                </c:pt>
                <c:pt idx="9">
                  <c:v>7453.7</c:v>
                </c:pt>
                <c:pt idx="10">
                  <c:v>8452.15</c:v>
                </c:pt>
                <c:pt idx="11">
                  <c:v>13703.6</c:v>
                </c:pt>
                <c:pt idx="12">
                  <c:v>19113.55</c:v>
                </c:pt>
                <c:pt idx="13">
                  <c:v>81455.55</c:v>
                </c:pt>
                <c:pt idx="14">
                  <c:v>88651.1</c:v>
                </c:pt>
                <c:pt idx="15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C7-4BD4-B8C0-35DD0F2E9ED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95398015"/>
        <c:axId val="1095398495"/>
        <c:axId val="1093870767"/>
      </c:bar3DChart>
      <c:catAx>
        <c:axId val="109539801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Signature Schemes</a:t>
                </a:r>
              </a:p>
            </c:rich>
          </c:tx>
          <c:layout>
            <c:manualLayout>
              <c:xMode val="edge"/>
              <c:yMode val="edge"/>
              <c:x val="0.43049837219866749"/>
              <c:y val="0.806664833672629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5398495"/>
        <c:crosses val="autoZero"/>
        <c:auto val="1"/>
        <c:lblAlgn val="ctr"/>
        <c:lblOffset val="100"/>
        <c:noMultiLvlLbl val="0"/>
      </c:catAx>
      <c:valAx>
        <c:axId val="1095398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 (</a:t>
                </a:r>
                <a:r>
                  <a:rPr lang="en-US" dirty="0" err="1"/>
                  <a:t>ms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5398015"/>
        <c:crosses val="autoZero"/>
        <c:crossBetween val="between"/>
      </c:valAx>
      <c:serAx>
        <c:axId val="1093870767"/>
        <c:scaling>
          <c:orientation val="minMax"/>
        </c:scaling>
        <c:delete val="1"/>
        <c:axPos val="b"/>
        <c:majorTickMark val="none"/>
        <c:minorTickMark val="none"/>
        <c:tickLblPos val="nextTo"/>
        <c:crossAx val="1095398495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Verification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Pt>
            <c:idx val="16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3554-4926-97F3-1CA0327425AF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54-4926-97F3-1CA0327425A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554-4926-97F3-1CA0327425A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54-4926-97F3-1CA0327425A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554-4926-97F3-1CA0327425A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54-4926-97F3-1CA0327425A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554-4926-97F3-1CA0327425A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554-4926-97F3-1CA0327425A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554-4926-97F3-1CA0327425A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554-4926-97F3-1CA0327425A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554-4926-97F3-1CA0327425A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554-4926-97F3-1CA0327425AF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554-4926-97F3-1CA0327425AF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554-4926-97F3-1CA0327425AF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554-4926-97F3-1CA0327425AF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554-4926-97F3-1CA0327425AF}"/>
                </c:ext>
              </c:extLst>
            </c:dLbl>
            <c:dLbl>
              <c:idx val="15"/>
              <c:layout>
                <c:manualLayout>
                  <c:x val="4.807692307692131E-3"/>
                  <c:y val="-2.44399204932822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554-4926-97F3-1CA0327425AF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554-4926-97F3-1CA0327425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Sheet1!$A$2:$A$18</c:f>
              <c:strCache>
                <c:ptCount val="17"/>
                <c:pt idx="0">
                  <c:v>hawk256-ref</c:v>
                </c:pt>
                <c:pt idx="1">
                  <c:v>haetae2-m4f</c:v>
                </c:pt>
                <c:pt idx="2">
                  <c:v>ov-Ip-m4f</c:v>
                </c:pt>
                <c:pt idx="3">
                  <c:v>dilithium2-m4f</c:v>
                </c:pt>
                <c:pt idx="4">
                  <c:v>mayo1-m4f</c:v>
                </c:pt>
                <c:pt idx="5">
                  <c:v>sphincs-sha2-128s-simple-clean</c:v>
                </c:pt>
                <c:pt idx="6">
                  <c:v>snova-28-17-16-2-ssk-ref</c:v>
                </c:pt>
                <c:pt idx="7">
                  <c:v>cross-sha3-r-spdg-1-fast-ref</c:v>
                </c:pt>
                <c:pt idx="8">
                  <c:v>aimer-l1-param1-ref</c:v>
                </c:pt>
                <c:pt idx="9">
                  <c:v>ascon-sign128s-simple-ref</c:v>
                </c:pt>
                <c:pt idx="10">
                  <c:v>sphincs-a-sha2-192f-ref</c:v>
                </c:pt>
                <c:pt idx="11">
                  <c:v>mirith_hypercube_lafast-opt</c:v>
                </c:pt>
                <c:pt idx="12">
                  <c:v>perk-128-fast-5-m4</c:v>
                </c:pt>
                <c:pt idx="13">
                  <c:v>mqom_cat1_gf251_fast-ref</c:v>
                </c:pt>
                <c:pt idx="14">
                  <c:v>biscuit128f-ref</c:v>
                </c:pt>
                <c:pt idx="15">
                  <c:v>meds13220-ref</c:v>
                </c:pt>
                <c:pt idx="16">
                  <c:v>meds13220-hw [OUR]</c:v>
                </c:pt>
              </c:strCache>
            </c:str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31.4</c:v>
                </c:pt>
                <c:pt idx="1">
                  <c:v>45.9</c:v>
                </c:pt>
                <c:pt idx="2">
                  <c:v>49.7</c:v>
                </c:pt>
                <c:pt idx="3">
                  <c:v>70.849999999999994</c:v>
                </c:pt>
                <c:pt idx="4">
                  <c:v>247.65</c:v>
                </c:pt>
                <c:pt idx="5">
                  <c:v>9354.5499999999993</c:v>
                </c:pt>
                <c:pt idx="6">
                  <c:v>959</c:v>
                </c:pt>
                <c:pt idx="7">
                  <c:v>1004.75</c:v>
                </c:pt>
                <c:pt idx="8">
                  <c:v>1555.6</c:v>
                </c:pt>
                <c:pt idx="9">
                  <c:v>4838.3999999999996</c:v>
                </c:pt>
                <c:pt idx="10">
                  <c:v>1757.3</c:v>
                </c:pt>
                <c:pt idx="11">
                  <c:v>2680.15</c:v>
                </c:pt>
                <c:pt idx="12">
                  <c:v>3905.9</c:v>
                </c:pt>
                <c:pt idx="13">
                  <c:v>6837.4</c:v>
                </c:pt>
                <c:pt idx="14">
                  <c:v>12718.55</c:v>
                </c:pt>
                <c:pt idx="15">
                  <c:v>88320.5</c:v>
                </c:pt>
                <c:pt idx="16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3C-44F2-ACD8-E1C86D44C2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95398015"/>
        <c:axId val="1095398495"/>
        <c:axId val="1093870767"/>
      </c:bar3DChart>
      <c:catAx>
        <c:axId val="109539801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Signature Schemes</a:t>
                </a:r>
              </a:p>
            </c:rich>
          </c:tx>
          <c:layout>
            <c:manualLayout>
              <c:xMode val="edge"/>
              <c:yMode val="edge"/>
              <c:x val="0.43049837219866749"/>
              <c:y val="0.806664833672629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5398495"/>
        <c:crosses val="autoZero"/>
        <c:auto val="1"/>
        <c:lblAlgn val="ctr"/>
        <c:lblOffset val="100"/>
        <c:noMultiLvlLbl val="0"/>
      </c:catAx>
      <c:valAx>
        <c:axId val="1095398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 (</a:t>
                </a:r>
                <a:r>
                  <a:rPr lang="en-US" dirty="0" err="1"/>
                  <a:t>ms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5398015"/>
        <c:crosses val="autoZero"/>
        <c:crossBetween val="between"/>
      </c:valAx>
      <c:serAx>
        <c:axId val="1093870767"/>
        <c:scaling>
          <c:orientation val="minMax"/>
        </c:scaling>
        <c:delete val="1"/>
        <c:axPos val="b"/>
        <c:majorTickMark val="none"/>
        <c:minorTickMark val="none"/>
        <c:tickLblPos val="nextTo"/>
        <c:crossAx val="1095398495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r>
              <a:rPr lang="en-US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Performance</a:t>
            </a:r>
            <a:r>
              <a:rPr lang="en-US" sz="1600" baseline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comparison of hardware implementations of different signature schemes</a:t>
            </a:r>
            <a:endParaRPr lang="en-US" sz="16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c:rich>
      </c:tx>
      <c:layout>
        <c:manualLayout>
          <c:xMode val="edge"/>
          <c:yMode val="edge"/>
          <c:x val="0.10504166666666667"/>
          <c:y val="0.115609742775908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Time x Area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highlight>
                      <a:srgbClr val="19518E"/>
                    </a:highlight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Sheet1!$A$2:$A$17</c:f>
              <c:strCache>
                <c:ptCount val="16"/>
                <c:pt idx="0">
                  <c:v>MEDS-9923 [our, Bal.]</c:v>
                </c:pt>
                <c:pt idx="1">
                  <c:v>MEDS-13220 [our, Bal.]</c:v>
                </c:pt>
                <c:pt idx="2">
                  <c:v>MEDS-9923 [our, HS]</c:v>
                </c:pt>
                <c:pt idx="3">
                  <c:v>MEDS-13220 [our, HS]</c:v>
                </c:pt>
                <c:pt idx="4">
                  <c:v>ov-lp-pkc [BCH+23]</c:v>
                </c:pt>
                <c:pt idx="5">
                  <c:v>ov-V-pkc+skc [BCH+23]</c:v>
                </c:pt>
                <c:pt idx="6">
                  <c:v>MAYO 1 [SMA+24]</c:v>
                </c:pt>
                <c:pt idx="7">
                  <c:v>MAYO 1 [HSK+23]</c:v>
                </c:pt>
                <c:pt idx="8">
                  <c:v>SDitH GF256 [DHSY24]</c:v>
                </c:pt>
                <c:pt idx="9">
                  <c:v>SDitH GF251 [DHSY24]</c:v>
                </c:pt>
                <c:pt idx="10">
                  <c:v>Raccoon-128 [dPRS23]</c:v>
                </c:pt>
                <c:pt idx="11">
                  <c:v>XMSS SHA256 [WJW+19]</c:v>
                </c:pt>
                <c:pt idx="12">
                  <c:v>Dilithium-II [BNG21]</c:v>
                </c:pt>
                <c:pt idx="13">
                  <c:v>SLH-DSA (SPHINCS+)-f [DLK+25]</c:v>
                </c:pt>
                <c:pt idx="14">
                  <c:v>SLH-DSA (SPHINCS+)-s [DLK+25]</c:v>
                </c:pt>
                <c:pt idx="15">
                  <c:v>Falcon-512 [SAW+23]</c:v>
                </c:pt>
              </c:strCache>
            </c:strRef>
          </c:cat>
          <c:val>
            <c:numRef>
              <c:f>Sheet1!$B$2:$B$17</c:f>
              <c:numCache>
                <c:formatCode>0.0</c:formatCode>
                <c:ptCount val="16"/>
                <c:pt idx="0">
                  <c:v>3.1347</c:v>
                </c:pt>
                <c:pt idx="1">
                  <c:v>0.432</c:v>
                </c:pt>
                <c:pt idx="2">
                  <c:v>2.7143999999999999</c:v>
                </c:pt>
                <c:pt idx="3">
                  <c:v>0.3528</c:v>
                </c:pt>
                <c:pt idx="4" formatCode="0.00">
                  <c:v>0.03</c:v>
                </c:pt>
                <c:pt idx="5">
                  <c:v>2.7</c:v>
                </c:pt>
                <c:pt idx="6">
                  <c:v>0.6</c:v>
                </c:pt>
                <c:pt idx="7">
                  <c:v>0.05</c:v>
                </c:pt>
                <c:pt idx="8">
                  <c:v>1.6</c:v>
                </c:pt>
                <c:pt idx="9">
                  <c:v>4.6477999999999993</c:v>
                </c:pt>
                <c:pt idx="10">
                  <c:v>0.49</c:v>
                </c:pt>
                <c:pt idx="11">
                  <c:v>0.11</c:v>
                </c:pt>
                <c:pt idx="12" formatCode="0.000">
                  <c:v>4.0600000000000002E-3</c:v>
                </c:pt>
                <c:pt idx="13">
                  <c:v>0.21210000000000001</c:v>
                </c:pt>
                <c:pt idx="14">
                  <c:v>3.6363999999999996</c:v>
                </c:pt>
                <c:pt idx="15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B4-4436-AED9-FCCCE83CDD3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Area (LUT x10^3)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highlight>
                      <a:srgbClr val="ED7D31"/>
                    </a:highlight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Sheet1!$A$2:$A$17</c:f>
              <c:strCache>
                <c:ptCount val="16"/>
                <c:pt idx="0">
                  <c:v>MEDS-9923 [our, Bal.]</c:v>
                </c:pt>
                <c:pt idx="1">
                  <c:v>MEDS-13220 [our, Bal.]</c:v>
                </c:pt>
                <c:pt idx="2">
                  <c:v>MEDS-9923 [our, HS]</c:v>
                </c:pt>
                <c:pt idx="3">
                  <c:v>MEDS-13220 [our, HS]</c:v>
                </c:pt>
                <c:pt idx="4">
                  <c:v>ov-lp-pkc [BCH+23]</c:v>
                </c:pt>
                <c:pt idx="5">
                  <c:v>ov-V-pkc+skc [BCH+23]</c:v>
                </c:pt>
                <c:pt idx="6">
                  <c:v>MAYO 1 [SMA+24]</c:v>
                </c:pt>
                <c:pt idx="7">
                  <c:v>MAYO 1 [HSK+23]</c:v>
                </c:pt>
                <c:pt idx="8">
                  <c:v>SDitH GF256 [DHSY24]</c:v>
                </c:pt>
                <c:pt idx="9">
                  <c:v>SDitH GF251 [DHSY24]</c:v>
                </c:pt>
                <c:pt idx="10">
                  <c:v>Raccoon-128 [dPRS23]</c:v>
                </c:pt>
                <c:pt idx="11">
                  <c:v>XMSS SHA256 [WJW+19]</c:v>
                </c:pt>
                <c:pt idx="12">
                  <c:v>Dilithium-II [BNG21]</c:v>
                </c:pt>
                <c:pt idx="13">
                  <c:v>SLH-DSA (SPHINCS+)-f [DLK+25]</c:v>
                </c:pt>
                <c:pt idx="14">
                  <c:v>SLH-DSA (SPHINCS+)-s [DLK+25]</c:v>
                </c:pt>
                <c:pt idx="15">
                  <c:v>Falcon-512 [SAW+23]</c:v>
                </c:pt>
              </c:strCache>
            </c:strRef>
          </c:cat>
          <c:val>
            <c:numRef>
              <c:f>Sheet1!$C$2:$C$17</c:f>
              <c:numCache>
                <c:formatCode>0</c:formatCode>
                <c:ptCount val="16"/>
                <c:pt idx="0">
                  <c:v>24.3</c:v>
                </c:pt>
                <c:pt idx="1">
                  <c:v>21.6</c:v>
                </c:pt>
                <c:pt idx="2">
                  <c:v>46.8</c:v>
                </c:pt>
                <c:pt idx="3">
                  <c:v>44.1</c:v>
                </c:pt>
                <c:pt idx="4">
                  <c:v>37</c:v>
                </c:pt>
                <c:pt idx="5">
                  <c:v>83</c:v>
                </c:pt>
                <c:pt idx="6">
                  <c:v>21</c:v>
                </c:pt>
                <c:pt idx="7">
                  <c:v>106</c:v>
                </c:pt>
                <c:pt idx="8">
                  <c:v>17</c:v>
                </c:pt>
                <c:pt idx="9">
                  <c:v>17</c:v>
                </c:pt>
                <c:pt idx="10">
                  <c:v>10</c:v>
                </c:pt>
                <c:pt idx="11">
                  <c:v>7</c:v>
                </c:pt>
                <c:pt idx="12">
                  <c:v>29</c:v>
                </c:pt>
                <c:pt idx="13">
                  <c:v>10</c:v>
                </c:pt>
                <c:pt idx="14">
                  <c:v>10</c:v>
                </c:pt>
                <c:pt idx="15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B4-4436-AED9-FCCCE83CDD3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Time (ms)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0"/>
                  <c:y val="-2.7425363062138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9B4-4436-AED9-FCCCE83CDD3A}"/>
                </c:ext>
              </c:extLst>
            </c:dLbl>
            <c:dLbl>
              <c:idx val="3"/>
              <c:layout>
                <c:manualLayout>
                  <c:x val="-1.1574074074074073E-3"/>
                  <c:y val="-3.49050075336314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9B4-4436-AED9-FCCCE83CDD3A}"/>
                </c:ext>
              </c:extLst>
            </c:dLbl>
            <c:dLbl>
              <c:idx val="4"/>
              <c:layout>
                <c:manualLayout>
                  <c:x val="-4.2437781360066642E-17"/>
                  <c:y val="-2.2438933414477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9B4-4436-AED9-FCCCE83CDD3A}"/>
                </c:ext>
              </c:extLst>
            </c:dLbl>
            <c:dLbl>
              <c:idx val="5"/>
              <c:layout>
                <c:manualLayout>
                  <c:x val="6.6500415627597674E-3"/>
                  <c:y val="-2.6084118612497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B4-4436-AED9-FCCCE83CDD3A}"/>
                </c:ext>
              </c:extLst>
            </c:dLbl>
            <c:dLbl>
              <c:idx val="6"/>
              <c:layout>
                <c:manualLayout>
                  <c:x val="5.5417013022998063E-3"/>
                  <c:y val="-2.86925304737472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9B4-4436-AED9-FCCCE83CDD3A}"/>
                </c:ext>
              </c:extLst>
            </c:dLbl>
            <c:dLbl>
              <c:idx val="7"/>
              <c:layout>
                <c:manualLayout>
                  <c:x val="1.1083402604599613E-3"/>
                  <c:y val="-7.564394397624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B4-4436-AED9-FCCCE83CDD3A}"/>
                </c:ext>
              </c:extLst>
            </c:dLbl>
            <c:dLbl>
              <c:idx val="8"/>
              <c:layout>
                <c:manualLayout>
                  <c:x val="0"/>
                  <c:y val="-2.60841186124974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9B4-4436-AED9-FCCCE83CDD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highlight>
                      <a:srgbClr val="595959"/>
                    </a:highlight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Sheet1!$A$2:$A$17</c:f>
              <c:strCache>
                <c:ptCount val="16"/>
                <c:pt idx="0">
                  <c:v>MEDS-9923 [our, Bal.]</c:v>
                </c:pt>
                <c:pt idx="1">
                  <c:v>MEDS-13220 [our, Bal.]</c:v>
                </c:pt>
                <c:pt idx="2">
                  <c:v>MEDS-9923 [our, HS]</c:v>
                </c:pt>
                <c:pt idx="3">
                  <c:v>MEDS-13220 [our, HS]</c:v>
                </c:pt>
                <c:pt idx="4">
                  <c:v>ov-lp-pkc [BCH+23]</c:v>
                </c:pt>
                <c:pt idx="5">
                  <c:v>ov-V-pkc+skc [BCH+23]</c:v>
                </c:pt>
                <c:pt idx="6">
                  <c:v>MAYO 1 [SMA+24]</c:v>
                </c:pt>
                <c:pt idx="7">
                  <c:v>MAYO 1 [HSK+23]</c:v>
                </c:pt>
                <c:pt idx="8">
                  <c:v>SDitH GF256 [DHSY24]</c:v>
                </c:pt>
                <c:pt idx="9">
                  <c:v>SDitH GF251 [DHSY24]</c:v>
                </c:pt>
                <c:pt idx="10">
                  <c:v>Raccoon-128 [dPRS23]</c:v>
                </c:pt>
                <c:pt idx="11">
                  <c:v>XMSS SHA256 [WJW+19]</c:v>
                </c:pt>
                <c:pt idx="12">
                  <c:v>Dilithium-II [BNG21]</c:v>
                </c:pt>
                <c:pt idx="13">
                  <c:v>SLH-DSA (SPHINCS+)-f [DLK+25]</c:v>
                </c:pt>
                <c:pt idx="14">
                  <c:v>SLH-DSA (SPHINCS+)-s [DLK+25]</c:v>
                </c:pt>
                <c:pt idx="15">
                  <c:v>Falcon-512 [SAW+23]</c:v>
                </c:pt>
              </c:strCache>
            </c:strRef>
          </c:cat>
          <c:val>
            <c:numRef>
              <c:f>Sheet1!$D$2:$D$17</c:f>
              <c:numCache>
                <c:formatCode>0.0</c:formatCode>
                <c:ptCount val="16"/>
                <c:pt idx="0">
                  <c:v>129</c:v>
                </c:pt>
                <c:pt idx="1">
                  <c:v>20</c:v>
                </c:pt>
                <c:pt idx="2">
                  <c:v>58</c:v>
                </c:pt>
                <c:pt idx="3">
                  <c:v>8</c:v>
                </c:pt>
                <c:pt idx="4">
                  <c:v>0.76999999999999991</c:v>
                </c:pt>
                <c:pt idx="5">
                  <c:v>32.5</c:v>
                </c:pt>
                <c:pt idx="6">
                  <c:v>28.6</c:v>
                </c:pt>
                <c:pt idx="7">
                  <c:v>0.48</c:v>
                </c:pt>
                <c:pt idx="8">
                  <c:v>93.9</c:v>
                </c:pt>
                <c:pt idx="9">
                  <c:v>273.39999999999998</c:v>
                </c:pt>
                <c:pt idx="10">
                  <c:v>49.099999999999994</c:v>
                </c:pt>
                <c:pt idx="11">
                  <c:v>15.75</c:v>
                </c:pt>
                <c:pt idx="12">
                  <c:v>0.14299999999999999</c:v>
                </c:pt>
                <c:pt idx="13">
                  <c:v>21.21</c:v>
                </c:pt>
                <c:pt idx="14">
                  <c:v>363.64</c:v>
                </c:pt>
                <c:pt idx="15">
                  <c:v>4.82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B4-4436-AED9-FCCCE83CDD3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36392559"/>
        <c:axId val="436393039"/>
        <c:axId val="402219391"/>
      </c:bar3DChart>
      <c:catAx>
        <c:axId val="43639255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pPr>
                <a:r>
                  <a:rPr lang="en-US" b="1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Signature Schemes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en-US"/>
          </a:p>
        </c:txPr>
        <c:crossAx val="436393039"/>
        <c:crosses val="autoZero"/>
        <c:auto val="1"/>
        <c:lblAlgn val="ctr"/>
        <c:lblOffset val="100"/>
        <c:noMultiLvlLbl val="0"/>
      </c:catAx>
      <c:valAx>
        <c:axId val="436393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rgbClr val="FF0000"/>
                    </a:solidFill>
                  </a:rPr>
                  <a:t>Lower</a:t>
                </a:r>
                <a:r>
                  <a:rPr lang="en-US" baseline="0" dirty="0">
                    <a:solidFill>
                      <a:srgbClr val="FF0000"/>
                    </a:solidFill>
                  </a:rPr>
                  <a:t> the better</a:t>
                </a:r>
                <a:endParaRPr lang="en-US" dirty="0">
                  <a:solidFill>
                    <a:srgbClr val="FF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en-US"/>
          </a:p>
        </c:txPr>
        <c:crossAx val="436392559"/>
        <c:crosses val="autoZero"/>
        <c:crossBetween val="between"/>
      </c:valAx>
      <c:serAx>
        <c:axId val="402219391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en-US"/>
          </a:p>
        </c:txPr>
        <c:crossAx val="436393039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236327099737535"/>
          <c:y val="0.85092310788927761"/>
          <c:w val="0.31527337598425192"/>
          <c:h val="4.63126763099150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B1B227-F043-432F-A03C-0DA8D8FA1B9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4100FA8F-8935-4FB7-87D3-21C3A0B1BFF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Roboto" panose="02000000000000000000" pitchFamily="2" charset="0"/>
              <a:ea typeface="Roboto" panose="02000000000000000000" pitchFamily="2" charset="0"/>
            </a:rPr>
            <a:t>Does MEDS provide sufficient inherent parallelism to accelerate the sign and verify operations on hardware to a competitive level?</a:t>
          </a:r>
        </a:p>
      </dgm:t>
    </dgm:pt>
    <dgm:pt modelId="{CB4F995F-EC0E-4A01-BB51-DD9DFE153190}" type="parTrans" cxnId="{1CA3C58E-D6BF-436E-83C5-1FFE4010D02D}">
      <dgm:prSet/>
      <dgm:spPr/>
      <dgm:t>
        <a:bodyPr/>
        <a:lstStyle/>
        <a:p>
          <a:endParaRPr lang="en-US"/>
        </a:p>
      </dgm:t>
    </dgm:pt>
    <dgm:pt modelId="{E1FE5ECC-068D-4684-A8FF-603EC68FAB42}" type="sibTrans" cxnId="{1CA3C58E-D6BF-436E-83C5-1FFE4010D02D}">
      <dgm:prSet/>
      <dgm:spPr/>
      <dgm:t>
        <a:bodyPr/>
        <a:lstStyle/>
        <a:p>
          <a:endParaRPr lang="en-US"/>
        </a:p>
      </dgm:t>
    </dgm:pt>
    <dgm:pt modelId="{2185756F-406E-4CC9-9B7B-64EE95961A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Roboto" panose="02000000000000000000" pitchFamily="2" charset="0"/>
              <a:ea typeface="Roboto" panose="02000000000000000000" pitchFamily="2" charset="0"/>
            </a:rPr>
            <a:t>To what extent can resources be shared in a combined hardware design for the sign and verify operations?</a:t>
          </a:r>
        </a:p>
      </dgm:t>
    </dgm:pt>
    <dgm:pt modelId="{6A87FB13-2186-4286-A291-C5E436D44CF1}" type="parTrans" cxnId="{DC87F867-3D2E-4393-8832-374AC225F9A2}">
      <dgm:prSet/>
      <dgm:spPr/>
      <dgm:t>
        <a:bodyPr/>
        <a:lstStyle/>
        <a:p>
          <a:endParaRPr lang="en-US"/>
        </a:p>
      </dgm:t>
    </dgm:pt>
    <dgm:pt modelId="{265B846C-926E-4A40-B220-E8F642A80204}" type="sibTrans" cxnId="{DC87F867-3D2E-4393-8832-374AC225F9A2}">
      <dgm:prSet/>
      <dgm:spPr/>
      <dgm:t>
        <a:bodyPr/>
        <a:lstStyle/>
        <a:p>
          <a:endParaRPr lang="en-US"/>
        </a:p>
      </dgm:t>
    </dgm:pt>
    <dgm:pt modelId="{C7913A11-1002-484D-9880-2BA45BC3CC6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Roboto" panose="02000000000000000000" pitchFamily="2" charset="0"/>
              <a:ea typeface="Roboto" panose="02000000000000000000" pitchFamily="2" charset="0"/>
            </a:rPr>
            <a:t>What is the overhead of supporting all security parameters at runtime, particularly concerning arithmetic in two distinct finite fields?</a:t>
          </a:r>
        </a:p>
      </dgm:t>
    </dgm:pt>
    <dgm:pt modelId="{C90D4C20-08D4-4F98-A044-60FAE39C532E}" type="parTrans" cxnId="{EE0C709D-9267-40C9-B18F-CAB805770D11}">
      <dgm:prSet/>
      <dgm:spPr/>
      <dgm:t>
        <a:bodyPr/>
        <a:lstStyle/>
        <a:p>
          <a:endParaRPr lang="en-US"/>
        </a:p>
      </dgm:t>
    </dgm:pt>
    <dgm:pt modelId="{7C523528-1A1E-40E1-9426-5368BF153EA6}" type="sibTrans" cxnId="{EE0C709D-9267-40C9-B18F-CAB805770D11}">
      <dgm:prSet/>
      <dgm:spPr/>
      <dgm:t>
        <a:bodyPr/>
        <a:lstStyle/>
        <a:p>
          <a:endParaRPr lang="en-US"/>
        </a:p>
      </dgm:t>
    </dgm:pt>
    <dgm:pt modelId="{20DF05A0-E9C0-4E2B-8837-925EDB328C80}" type="pres">
      <dgm:prSet presAssocID="{0BB1B227-F043-432F-A03C-0DA8D8FA1B95}" presName="root" presStyleCnt="0">
        <dgm:presLayoutVars>
          <dgm:dir/>
          <dgm:resizeHandles val="exact"/>
        </dgm:presLayoutVars>
      </dgm:prSet>
      <dgm:spPr/>
    </dgm:pt>
    <dgm:pt modelId="{BF32E116-819C-49BD-B4D0-9D4FE99FC987}" type="pres">
      <dgm:prSet presAssocID="{4100FA8F-8935-4FB7-87D3-21C3A0B1BFFF}" presName="compNode" presStyleCnt="0"/>
      <dgm:spPr/>
    </dgm:pt>
    <dgm:pt modelId="{6DE1351D-1188-4AB0-B65B-C7402A1CA133}" type="pres">
      <dgm:prSet presAssocID="{4100FA8F-8935-4FB7-87D3-21C3A0B1BFFF}" presName="bgRect" presStyleLbl="bgShp" presStyleIdx="0" presStyleCnt="3"/>
      <dgm:spPr>
        <a:solidFill>
          <a:schemeClr val="accent1">
            <a:lumMod val="20000"/>
            <a:lumOff val="80000"/>
          </a:schemeClr>
        </a:solidFill>
      </dgm:spPr>
    </dgm:pt>
    <dgm:pt modelId="{1D249974-55FD-4953-BCDC-DA114570C6AC}" type="pres">
      <dgm:prSet presAssocID="{4100FA8F-8935-4FB7-87D3-21C3A0B1BFF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thematics"/>
        </a:ext>
      </dgm:extLst>
    </dgm:pt>
    <dgm:pt modelId="{AD5ED30D-6D66-469B-8F38-C9996CC66DAA}" type="pres">
      <dgm:prSet presAssocID="{4100FA8F-8935-4FB7-87D3-21C3A0B1BFFF}" presName="spaceRect" presStyleCnt="0"/>
      <dgm:spPr/>
    </dgm:pt>
    <dgm:pt modelId="{58388DFC-AF6F-4AD0-9D88-6D791E16B96A}" type="pres">
      <dgm:prSet presAssocID="{4100FA8F-8935-4FB7-87D3-21C3A0B1BFFF}" presName="parTx" presStyleLbl="revTx" presStyleIdx="0" presStyleCnt="3">
        <dgm:presLayoutVars>
          <dgm:chMax val="0"/>
          <dgm:chPref val="0"/>
        </dgm:presLayoutVars>
      </dgm:prSet>
      <dgm:spPr/>
    </dgm:pt>
    <dgm:pt modelId="{ACE6A4D3-8E90-4CEC-A34B-058EC05A4436}" type="pres">
      <dgm:prSet presAssocID="{E1FE5ECC-068D-4684-A8FF-603EC68FAB42}" presName="sibTrans" presStyleCnt="0"/>
      <dgm:spPr/>
    </dgm:pt>
    <dgm:pt modelId="{DD7974CE-3D22-450D-B1A5-1282D4BDD255}" type="pres">
      <dgm:prSet presAssocID="{2185756F-406E-4CC9-9B7B-64EE95961ACA}" presName="compNode" presStyleCnt="0"/>
      <dgm:spPr/>
    </dgm:pt>
    <dgm:pt modelId="{3709E08E-6F97-4A46-AC03-61AD03BA40E6}" type="pres">
      <dgm:prSet presAssocID="{2185756F-406E-4CC9-9B7B-64EE95961ACA}" presName="bgRect" presStyleLbl="bgShp" presStyleIdx="1" presStyleCnt="3"/>
      <dgm:spPr>
        <a:solidFill>
          <a:schemeClr val="accent1">
            <a:lumMod val="20000"/>
            <a:lumOff val="80000"/>
          </a:schemeClr>
        </a:solidFill>
      </dgm:spPr>
    </dgm:pt>
    <dgm:pt modelId="{AAFA4913-DF54-4023-9FAC-3AF50EF587E6}" type="pres">
      <dgm:prSet presAssocID="{2185756F-406E-4CC9-9B7B-64EE95961AC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B6AFCF0F-343F-49F0-BB9D-C01BFFC1D370}" type="pres">
      <dgm:prSet presAssocID="{2185756F-406E-4CC9-9B7B-64EE95961ACA}" presName="spaceRect" presStyleCnt="0"/>
      <dgm:spPr/>
    </dgm:pt>
    <dgm:pt modelId="{7B040655-03D2-4669-ABC9-19C2892F6C03}" type="pres">
      <dgm:prSet presAssocID="{2185756F-406E-4CC9-9B7B-64EE95961ACA}" presName="parTx" presStyleLbl="revTx" presStyleIdx="1" presStyleCnt="3">
        <dgm:presLayoutVars>
          <dgm:chMax val="0"/>
          <dgm:chPref val="0"/>
        </dgm:presLayoutVars>
      </dgm:prSet>
      <dgm:spPr/>
    </dgm:pt>
    <dgm:pt modelId="{4ACD7632-7647-4334-83AA-53EE6D276D9C}" type="pres">
      <dgm:prSet presAssocID="{265B846C-926E-4A40-B220-E8F642A80204}" presName="sibTrans" presStyleCnt="0"/>
      <dgm:spPr/>
    </dgm:pt>
    <dgm:pt modelId="{209F2EC5-6812-456F-AE46-731DA18FC259}" type="pres">
      <dgm:prSet presAssocID="{C7913A11-1002-484D-9880-2BA45BC3CC65}" presName="compNode" presStyleCnt="0"/>
      <dgm:spPr/>
    </dgm:pt>
    <dgm:pt modelId="{F9BC9DA3-6FA6-45F9-B501-9870ABC66B93}" type="pres">
      <dgm:prSet presAssocID="{C7913A11-1002-484D-9880-2BA45BC3CC65}" presName="bgRect" presStyleLbl="bgShp" presStyleIdx="2" presStyleCnt="3"/>
      <dgm:spPr>
        <a:solidFill>
          <a:schemeClr val="accent1">
            <a:lumMod val="20000"/>
            <a:lumOff val="80000"/>
          </a:schemeClr>
        </a:solidFill>
      </dgm:spPr>
    </dgm:pt>
    <dgm:pt modelId="{F89BF62C-A66C-4A43-AAC5-AD2B24418A38}" type="pres">
      <dgm:prSet presAssocID="{C7913A11-1002-484D-9880-2BA45BC3CC6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9A74E15F-BC9C-42A3-BC86-D5CECF2EB963}" type="pres">
      <dgm:prSet presAssocID="{C7913A11-1002-484D-9880-2BA45BC3CC65}" presName="spaceRect" presStyleCnt="0"/>
      <dgm:spPr/>
    </dgm:pt>
    <dgm:pt modelId="{5C40B2B2-C929-4345-A169-8565260E76B0}" type="pres">
      <dgm:prSet presAssocID="{C7913A11-1002-484D-9880-2BA45BC3CC6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2BD1206-B1C6-4EC2-AB86-5BF84E9B28A5}" type="presOf" srcId="{C7913A11-1002-484D-9880-2BA45BC3CC65}" destId="{5C40B2B2-C929-4345-A169-8565260E76B0}" srcOrd="0" destOrd="0" presId="urn:microsoft.com/office/officeart/2018/2/layout/IconVerticalSolidList"/>
    <dgm:cxn modelId="{24F63315-9B45-4328-84F2-D002F9D67A1A}" type="presOf" srcId="{4100FA8F-8935-4FB7-87D3-21C3A0B1BFFF}" destId="{58388DFC-AF6F-4AD0-9D88-6D791E16B96A}" srcOrd="0" destOrd="0" presId="urn:microsoft.com/office/officeart/2018/2/layout/IconVerticalSolidList"/>
    <dgm:cxn modelId="{5494785F-EFA1-4C94-8073-AAE281DDB6E4}" type="presOf" srcId="{2185756F-406E-4CC9-9B7B-64EE95961ACA}" destId="{7B040655-03D2-4669-ABC9-19C2892F6C03}" srcOrd="0" destOrd="0" presId="urn:microsoft.com/office/officeart/2018/2/layout/IconVerticalSolidList"/>
    <dgm:cxn modelId="{DC87F867-3D2E-4393-8832-374AC225F9A2}" srcId="{0BB1B227-F043-432F-A03C-0DA8D8FA1B95}" destId="{2185756F-406E-4CC9-9B7B-64EE95961ACA}" srcOrd="1" destOrd="0" parTransId="{6A87FB13-2186-4286-A291-C5E436D44CF1}" sibTransId="{265B846C-926E-4A40-B220-E8F642A80204}"/>
    <dgm:cxn modelId="{1CA3C58E-D6BF-436E-83C5-1FFE4010D02D}" srcId="{0BB1B227-F043-432F-A03C-0DA8D8FA1B95}" destId="{4100FA8F-8935-4FB7-87D3-21C3A0B1BFFF}" srcOrd="0" destOrd="0" parTransId="{CB4F995F-EC0E-4A01-BB51-DD9DFE153190}" sibTransId="{E1FE5ECC-068D-4684-A8FF-603EC68FAB42}"/>
    <dgm:cxn modelId="{EE0C709D-9267-40C9-B18F-CAB805770D11}" srcId="{0BB1B227-F043-432F-A03C-0DA8D8FA1B95}" destId="{C7913A11-1002-484D-9880-2BA45BC3CC65}" srcOrd="2" destOrd="0" parTransId="{C90D4C20-08D4-4F98-A044-60FAE39C532E}" sibTransId="{7C523528-1A1E-40E1-9426-5368BF153EA6}"/>
    <dgm:cxn modelId="{D07EB7EC-37F7-4F78-A878-A11A1EF70D80}" type="presOf" srcId="{0BB1B227-F043-432F-A03C-0DA8D8FA1B95}" destId="{20DF05A0-E9C0-4E2B-8837-925EDB328C80}" srcOrd="0" destOrd="0" presId="urn:microsoft.com/office/officeart/2018/2/layout/IconVerticalSolidList"/>
    <dgm:cxn modelId="{1E60F3AC-C6C1-421E-85B2-E08DEB527F3A}" type="presParOf" srcId="{20DF05A0-E9C0-4E2B-8837-925EDB328C80}" destId="{BF32E116-819C-49BD-B4D0-9D4FE99FC987}" srcOrd="0" destOrd="0" presId="urn:microsoft.com/office/officeart/2018/2/layout/IconVerticalSolidList"/>
    <dgm:cxn modelId="{14047F0D-3860-45BE-9FF4-E6B258F5B153}" type="presParOf" srcId="{BF32E116-819C-49BD-B4D0-9D4FE99FC987}" destId="{6DE1351D-1188-4AB0-B65B-C7402A1CA133}" srcOrd="0" destOrd="0" presId="urn:microsoft.com/office/officeart/2018/2/layout/IconVerticalSolidList"/>
    <dgm:cxn modelId="{06FB21CF-4575-4EA4-92A2-30E3FBB22234}" type="presParOf" srcId="{BF32E116-819C-49BD-B4D0-9D4FE99FC987}" destId="{1D249974-55FD-4953-BCDC-DA114570C6AC}" srcOrd="1" destOrd="0" presId="urn:microsoft.com/office/officeart/2018/2/layout/IconVerticalSolidList"/>
    <dgm:cxn modelId="{6F5D7784-C955-4E6A-B619-25A3FA128BC4}" type="presParOf" srcId="{BF32E116-819C-49BD-B4D0-9D4FE99FC987}" destId="{AD5ED30D-6D66-469B-8F38-C9996CC66DAA}" srcOrd="2" destOrd="0" presId="urn:microsoft.com/office/officeart/2018/2/layout/IconVerticalSolidList"/>
    <dgm:cxn modelId="{112BC35B-3186-4698-9BA8-E8EFF8A8CBB1}" type="presParOf" srcId="{BF32E116-819C-49BD-B4D0-9D4FE99FC987}" destId="{58388DFC-AF6F-4AD0-9D88-6D791E16B96A}" srcOrd="3" destOrd="0" presId="urn:microsoft.com/office/officeart/2018/2/layout/IconVerticalSolidList"/>
    <dgm:cxn modelId="{C4839D37-8825-4762-8297-30CEBFBA53C3}" type="presParOf" srcId="{20DF05A0-E9C0-4E2B-8837-925EDB328C80}" destId="{ACE6A4D3-8E90-4CEC-A34B-058EC05A4436}" srcOrd="1" destOrd="0" presId="urn:microsoft.com/office/officeart/2018/2/layout/IconVerticalSolidList"/>
    <dgm:cxn modelId="{46699EE3-1DFC-4272-8086-CCCD0366837A}" type="presParOf" srcId="{20DF05A0-E9C0-4E2B-8837-925EDB328C80}" destId="{DD7974CE-3D22-450D-B1A5-1282D4BDD255}" srcOrd="2" destOrd="0" presId="urn:microsoft.com/office/officeart/2018/2/layout/IconVerticalSolidList"/>
    <dgm:cxn modelId="{6E93F5B8-0F83-4378-978E-7B45C1B88782}" type="presParOf" srcId="{DD7974CE-3D22-450D-B1A5-1282D4BDD255}" destId="{3709E08E-6F97-4A46-AC03-61AD03BA40E6}" srcOrd="0" destOrd="0" presId="urn:microsoft.com/office/officeart/2018/2/layout/IconVerticalSolidList"/>
    <dgm:cxn modelId="{764B19F6-B81D-4DB6-A534-42F3A8485A95}" type="presParOf" srcId="{DD7974CE-3D22-450D-B1A5-1282D4BDD255}" destId="{AAFA4913-DF54-4023-9FAC-3AF50EF587E6}" srcOrd="1" destOrd="0" presId="urn:microsoft.com/office/officeart/2018/2/layout/IconVerticalSolidList"/>
    <dgm:cxn modelId="{EE702FE3-390D-4741-9BE5-D806E269D07F}" type="presParOf" srcId="{DD7974CE-3D22-450D-B1A5-1282D4BDD255}" destId="{B6AFCF0F-343F-49F0-BB9D-C01BFFC1D370}" srcOrd="2" destOrd="0" presId="urn:microsoft.com/office/officeart/2018/2/layout/IconVerticalSolidList"/>
    <dgm:cxn modelId="{8067320A-3753-4BEF-8BC5-19331329E775}" type="presParOf" srcId="{DD7974CE-3D22-450D-B1A5-1282D4BDD255}" destId="{7B040655-03D2-4669-ABC9-19C2892F6C03}" srcOrd="3" destOrd="0" presId="urn:microsoft.com/office/officeart/2018/2/layout/IconVerticalSolidList"/>
    <dgm:cxn modelId="{376C56EF-A72D-4D0E-B3C3-96816E0E1C0D}" type="presParOf" srcId="{20DF05A0-E9C0-4E2B-8837-925EDB328C80}" destId="{4ACD7632-7647-4334-83AA-53EE6D276D9C}" srcOrd="3" destOrd="0" presId="urn:microsoft.com/office/officeart/2018/2/layout/IconVerticalSolidList"/>
    <dgm:cxn modelId="{F5F1C124-F8FC-4B10-84DC-7BACCAF67273}" type="presParOf" srcId="{20DF05A0-E9C0-4E2B-8837-925EDB328C80}" destId="{209F2EC5-6812-456F-AE46-731DA18FC259}" srcOrd="4" destOrd="0" presId="urn:microsoft.com/office/officeart/2018/2/layout/IconVerticalSolidList"/>
    <dgm:cxn modelId="{D5BDD8C0-B069-4E54-8D2C-331D27A93AD2}" type="presParOf" srcId="{209F2EC5-6812-456F-AE46-731DA18FC259}" destId="{F9BC9DA3-6FA6-45F9-B501-9870ABC66B93}" srcOrd="0" destOrd="0" presId="urn:microsoft.com/office/officeart/2018/2/layout/IconVerticalSolidList"/>
    <dgm:cxn modelId="{859CD2C2-96CB-47E0-97EB-E3ECCFCAC671}" type="presParOf" srcId="{209F2EC5-6812-456F-AE46-731DA18FC259}" destId="{F89BF62C-A66C-4A43-AAC5-AD2B24418A38}" srcOrd="1" destOrd="0" presId="urn:microsoft.com/office/officeart/2018/2/layout/IconVerticalSolidList"/>
    <dgm:cxn modelId="{25E070CA-76AC-4531-ADF5-E16DDB75851D}" type="presParOf" srcId="{209F2EC5-6812-456F-AE46-731DA18FC259}" destId="{9A74E15F-BC9C-42A3-BC86-D5CECF2EB963}" srcOrd="2" destOrd="0" presId="urn:microsoft.com/office/officeart/2018/2/layout/IconVerticalSolidList"/>
    <dgm:cxn modelId="{F3928330-EB79-4754-B593-625690F98080}" type="presParOf" srcId="{209F2EC5-6812-456F-AE46-731DA18FC259}" destId="{5C40B2B2-C929-4345-A169-8565260E76B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B1B227-F043-432F-A03C-0DA8D8FA1B95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100FA8F-8935-4FB7-87D3-21C3A0B1BFF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Roboto" panose="02000000000000000000" pitchFamily="2" charset="0"/>
              <a:ea typeface="Roboto" panose="02000000000000000000" pitchFamily="2" charset="0"/>
            </a:rPr>
            <a:t>MEDS  offers plenty of parallelism on the low level, multiplying and systemizing matrices, as well as on the high level.</a:t>
          </a:r>
        </a:p>
      </dgm:t>
    </dgm:pt>
    <dgm:pt modelId="{CB4F995F-EC0E-4A01-BB51-DD9DFE153190}" type="parTrans" cxnId="{1CA3C58E-D6BF-436E-83C5-1FFE4010D02D}">
      <dgm:prSet/>
      <dgm:spPr/>
      <dgm:t>
        <a:bodyPr/>
        <a:lstStyle/>
        <a:p>
          <a:endParaRPr lang="en-US"/>
        </a:p>
      </dgm:t>
    </dgm:pt>
    <dgm:pt modelId="{E1FE5ECC-068D-4684-A8FF-603EC68FAB42}" type="sibTrans" cxnId="{1CA3C58E-D6BF-436E-83C5-1FFE4010D02D}">
      <dgm:prSet/>
      <dgm:spPr/>
      <dgm:t>
        <a:bodyPr/>
        <a:lstStyle/>
        <a:p>
          <a:endParaRPr lang="en-US"/>
        </a:p>
      </dgm:t>
    </dgm:pt>
    <dgm:pt modelId="{DEAFEBC4-F24B-4E82-83E9-97179F1C2F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Roboto" panose="02000000000000000000" pitchFamily="2" charset="0"/>
              <a:ea typeface="Roboto" panose="02000000000000000000" pitchFamily="2" charset="0"/>
            </a:rPr>
            <a:t>When compared to sign and verify times  against optimized software implementation:</a:t>
          </a:r>
        </a:p>
      </dgm:t>
    </dgm:pt>
    <dgm:pt modelId="{C69BCD7B-9E9A-450D-A324-13ADEBC761F2}" type="parTrans" cxnId="{C4F666C8-E498-46A0-9D7C-EE45159D6105}">
      <dgm:prSet/>
      <dgm:spPr/>
      <dgm:t>
        <a:bodyPr/>
        <a:lstStyle/>
        <a:p>
          <a:endParaRPr lang="en-US"/>
        </a:p>
      </dgm:t>
    </dgm:pt>
    <dgm:pt modelId="{9E6F38D2-1A55-4FBC-87CC-114547206B42}" type="sibTrans" cxnId="{C4F666C8-E498-46A0-9D7C-EE45159D6105}">
      <dgm:prSet/>
      <dgm:spPr/>
      <dgm:t>
        <a:bodyPr/>
        <a:lstStyle/>
        <a:p>
          <a:endParaRPr lang="en-US"/>
        </a:p>
      </dgm:t>
    </dgm:pt>
    <dgm:pt modelId="{52A6A6A5-7438-4E64-839A-130B9E7D34AE}">
      <dgm:prSet/>
      <dgm:spPr/>
      <dgm:t>
        <a:bodyPr/>
        <a:lstStyle/>
        <a:p>
          <a:r>
            <a:rPr lang="en-US" b="1" dirty="0">
              <a:latin typeface="Roboto" panose="02000000000000000000" pitchFamily="2" charset="0"/>
              <a:ea typeface="Roboto" panose="02000000000000000000" pitchFamily="2" charset="0"/>
            </a:rPr>
            <a:t>Balanced design: 4-5× improvement</a:t>
          </a:r>
          <a:endParaRPr lang="en-US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E486F559-00BC-4372-86EA-B9CA308A8BE4}" type="parTrans" cxnId="{CC97044F-10D4-43F7-A125-6B57967D3126}">
      <dgm:prSet/>
      <dgm:spPr/>
      <dgm:t>
        <a:bodyPr/>
        <a:lstStyle/>
        <a:p>
          <a:endParaRPr lang="en-US"/>
        </a:p>
      </dgm:t>
    </dgm:pt>
    <dgm:pt modelId="{ADB3557A-A809-4A3D-9263-B7A04EB30BDA}" type="sibTrans" cxnId="{CC97044F-10D4-43F7-A125-6B57967D3126}">
      <dgm:prSet/>
      <dgm:spPr/>
      <dgm:t>
        <a:bodyPr/>
        <a:lstStyle/>
        <a:p>
          <a:endParaRPr lang="en-US"/>
        </a:p>
      </dgm:t>
    </dgm:pt>
    <dgm:pt modelId="{742C6780-FC91-496F-B3B3-758640A8BBA5}">
      <dgm:prSet/>
      <dgm:spPr/>
      <dgm:t>
        <a:bodyPr/>
        <a:lstStyle/>
        <a:p>
          <a:r>
            <a:rPr lang="en-US" b="1" dirty="0">
              <a:latin typeface="Roboto" panose="02000000000000000000" pitchFamily="2" charset="0"/>
              <a:ea typeface="Roboto" panose="02000000000000000000" pitchFamily="2" charset="0"/>
            </a:rPr>
            <a:t>High-performance design: 9-10× improvement</a:t>
          </a:r>
        </a:p>
      </dgm:t>
    </dgm:pt>
    <dgm:pt modelId="{E8B7E666-6E05-48BE-9C8A-B490260C4BDB}" type="parTrans" cxnId="{D0407DA0-70B1-4165-B3B5-59784F49F318}">
      <dgm:prSet/>
      <dgm:spPr/>
      <dgm:t>
        <a:bodyPr/>
        <a:lstStyle/>
        <a:p>
          <a:endParaRPr lang="en-US"/>
        </a:p>
      </dgm:t>
    </dgm:pt>
    <dgm:pt modelId="{5AFCC508-0C87-44FF-B8CE-1B7E3C5836F5}" type="sibTrans" cxnId="{D0407DA0-70B1-4165-B3B5-59784F49F318}">
      <dgm:prSet/>
      <dgm:spPr/>
      <dgm:t>
        <a:bodyPr/>
        <a:lstStyle/>
        <a:p>
          <a:endParaRPr lang="en-US"/>
        </a:p>
      </dgm:t>
    </dgm:pt>
    <dgm:pt modelId="{2185756F-406E-4CC9-9B7B-64EE95961A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Roboto" panose="02000000000000000000" pitchFamily="2" charset="0"/>
              <a:ea typeface="Roboto" panose="02000000000000000000" pitchFamily="2" charset="0"/>
            </a:rPr>
            <a:t>The sign and verify loops are similar, allowing resources to be reused with minimal control logic overhead.</a:t>
          </a:r>
        </a:p>
      </dgm:t>
    </dgm:pt>
    <dgm:pt modelId="{6A87FB13-2186-4286-A291-C5E436D44CF1}" type="parTrans" cxnId="{DC87F867-3D2E-4393-8832-374AC225F9A2}">
      <dgm:prSet/>
      <dgm:spPr/>
      <dgm:t>
        <a:bodyPr/>
        <a:lstStyle/>
        <a:p>
          <a:endParaRPr lang="en-US"/>
        </a:p>
      </dgm:t>
    </dgm:pt>
    <dgm:pt modelId="{265B846C-926E-4A40-B220-E8F642A80204}" type="sibTrans" cxnId="{DC87F867-3D2E-4393-8832-374AC225F9A2}">
      <dgm:prSet/>
      <dgm:spPr/>
      <dgm:t>
        <a:bodyPr/>
        <a:lstStyle/>
        <a:p>
          <a:endParaRPr lang="en-US"/>
        </a:p>
      </dgm:t>
    </dgm:pt>
    <dgm:pt modelId="{C7913A11-1002-484D-9880-2BA45BC3CC6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Roboto" panose="02000000000000000000" pitchFamily="2" charset="0"/>
              <a:ea typeface="Roboto" panose="02000000000000000000" pitchFamily="2" charset="0"/>
            </a:rPr>
            <a:t>The overhead for additional control logic for supporting different matrix dimensions and challenge lengths is marginal.</a:t>
          </a:r>
        </a:p>
      </dgm:t>
    </dgm:pt>
    <dgm:pt modelId="{C90D4C20-08D4-4F98-A044-60FAE39C532E}" type="parTrans" cxnId="{EE0C709D-9267-40C9-B18F-CAB805770D11}">
      <dgm:prSet/>
      <dgm:spPr/>
      <dgm:t>
        <a:bodyPr/>
        <a:lstStyle/>
        <a:p>
          <a:endParaRPr lang="en-US"/>
        </a:p>
      </dgm:t>
    </dgm:pt>
    <dgm:pt modelId="{7C523528-1A1E-40E1-9426-5368BF153EA6}" type="sibTrans" cxnId="{EE0C709D-9267-40C9-B18F-CAB805770D11}">
      <dgm:prSet/>
      <dgm:spPr/>
      <dgm:t>
        <a:bodyPr/>
        <a:lstStyle/>
        <a:p>
          <a:endParaRPr lang="en-US"/>
        </a:p>
      </dgm:t>
    </dgm:pt>
    <dgm:pt modelId="{20DF05A0-E9C0-4E2B-8837-925EDB328C80}" type="pres">
      <dgm:prSet presAssocID="{0BB1B227-F043-432F-A03C-0DA8D8FA1B95}" presName="root" presStyleCnt="0">
        <dgm:presLayoutVars>
          <dgm:dir/>
          <dgm:resizeHandles val="exact"/>
        </dgm:presLayoutVars>
      </dgm:prSet>
      <dgm:spPr/>
    </dgm:pt>
    <dgm:pt modelId="{BF32E116-819C-49BD-B4D0-9D4FE99FC987}" type="pres">
      <dgm:prSet presAssocID="{4100FA8F-8935-4FB7-87D3-21C3A0B1BFFF}" presName="compNode" presStyleCnt="0"/>
      <dgm:spPr/>
    </dgm:pt>
    <dgm:pt modelId="{6DE1351D-1188-4AB0-B65B-C7402A1CA133}" type="pres">
      <dgm:prSet presAssocID="{4100FA8F-8935-4FB7-87D3-21C3A0B1BFFF}" presName="bgRect" presStyleLbl="bgShp" presStyleIdx="0" presStyleCnt="3"/>
      <dgm:spPr>
        <a:solidFill>
          <a:schemeClr val="accent1">
            <a:lumMod val="20000"/>
            <a:lumOff val="80000"/>
          </a:schemeClr>
        </a:solidFill>
      </dgm:spPr>
    </dgm:pt>
    <dgm:pt modelId="{1D249974-55FD-4953-BCDC-DA114570C6AC}" type="pres">
      <dgm:prSet presAssocID="{4100FA8F-8935-4FB7-87D3-21C3A0B1BFF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thematics"/>
        </a:ext>
      </dgm:extLst>
    </dgm:pt>
    <dgm:pt modelId="{AD5ED30D-6D66-469B-8F38-C9996CC66DAA}" type="pres">
      <dgm:prSet presAssocID="{4100FA8F-8935-4FB7-87D3-21C3A0B1BFFF}" presName="spaceRect" presStyleCnt="0"/>
      <dgm:spPr/>
    </dgm:pt>
    <dgm:pt modelId="{58388DFC-AF6F-4AD0-9D88-6D791E16B96A}" type="pres">
      <dgm:prSet presAssocID="{4100FA8F-8935-4FB7-87D3-21C3A0B1BFFF}" presName="parTx" presStyleLbl="revTx" presStyleIdx="0" presStyleCnt="4">
        <dgm:presLayoutVars>
          <dgm:chMax val="0"/>
          <dgm:chPref val="0"/>
        </dgm:presLayoutVars>
      </dgm:prSet>
      <dgm:spPr/>
    </dgm:pt>
    <dgm:pt modelId="{3664ACBD-DDF8-4EF1-A4C3-7C3F12ECB666}" type="pres">
      <dgm:prSet presAssocID="{4100FA8F-8935-4FB7-87D3-21C3A0B1BFFF}" presName="desTx" presStyleLbl="revTx" presStyleIdx="1" presStyleCnt="4">
        <dgm:presLayoutVars/>
      </dgm:prSet>
      <dgm:spPr/>
    </dgm:pt>
    <dgm:pt modelId="{ACE6A4D3-8E90-4CEC-A34B-058EC05A4436}" type="pres">
      <dgm:prSet presAssocID="{E1FE5ECC-068D-4684-A8FF-603EC68FAB42}" presName="sibTrans" presStyleCnt="0"/>
      <dgm:spPr/>
    </dgm:pt>
    <dgm:pt modelId="{DD7974CE-3D22-450D-B1A5-1282D4BDD255}" type="pres">
      <dgm:prSet presAssocID="{2185756F-406E-4CC9-9B7B-64EE95961ACA}" presName="compNode" presStyleCnt="0"/>
      <dgm:spPr/>
    </dgm:pt>
    <dgm:pt modelId="{3709E08E-6F97-4A46-AC03-61AD03BA40E6}" type="pres">
      <dgm:prSet presAssocID="{2185756F-406E-4CC9-9B7B-64EE95961ACA}" presName="bgRect" presStyleLbl="bgShp" presStyleIdx="1" presStyleCnt="3"/>
      <dgm:spPr>
        <a:solidFill>
          <a:schemeClr val="accent1">
            <a:lumMod val="20000"/>
            <a:lumOff val="80000"/>
          </a:schemeClr>
        </a:solidFill>
      </dgm:spPr>
    </dgm:pt>
    <dgm:pt modelId="{AAFA4913-DF54-4023-9FAC-3AF50EF587E6}" type="pres">
      <dgm:prSet presAssocID="{2185756F-406E-4CC9-9B7B-64EE95961AC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B6AFCF0F-343F-49F0-BB9D-C01BFFC1D370}" type="pres">
      <dgm:prSet presAssocID="{2185756F-406E-4CC9-9B7B-64EE95961ACA}" presName="spaceRect" presStyleCnt="0"/>
      <dgm:spPr/>
    </dgm:pt>
    <dgm:pt modelId="{7B040655-03D2-4669-ABC9-19C2892F6C03}" type="pres">
      <dgm:prSet presAssocID="{2185756F-406E-4CC9-9B7B-64EE95961ACA}" presName="parTx" presStyleLbl="revTx" presStyleIdx="2" presStyleCnt="4">
        <dgm:presLayoutVars>
          <dgm:chMax val="0"/>
          <dgm:chPref val="0"/>
        </dgm:presLayoutVars>
      </dgm:prSet>
      <dgm:spPr/>
    </dgm:pt>
    <dgm:pt modelId="{4ACD7632-7647-4334-83AA-53EE6D276D9C}" type="pres">
      <dgm:prSet presAssocID="{265B846C-926E-4A40-B220-E8F642A80204}" presName="sibTrans" presStyleCnt="0"/>
      <dgm:spPr/>
    </dgm:pt>
    <dgm:pt modelId="{209F2EC5-6812-456F-AE46-731DA18FC259}" type="pres">
      <dgm:prSet presAssocID="{C7913A11-1002-484D-9880-2BA45BC3CC65}" presName="compNode" presStyleCnt="0"/>
      <dgm:spPr/>
    </dgm:pt>
    <dgm:pt modelId="{F9BC9DA3-6FA6-45F9-B501-9870ABC66B93}" type="pres">
      <dgm:prSet presAssocID="{C7913A11-1002-484D-9880-2BA45BC3CC65}" presName="bgRect" presStyleLbl="bgShp" presStyleIdx="2" presStyleCnt="3"/>
      <dgm:spPr>
        <a:solidFill>
          <a:schemeClr val="accent1">
            <a:lumMod val="20000"/>
            <a:lumOff val="80000"/>
          </a:schemeClr>
        </a:solidFill>
      </dgm:spPr>
    </dgm:pt>
    <dgm:pt modelId="{F89BF62C-A66C-4A43-AAC5-AD2B24418A38}" type="pres">
      <dgm:prSet presAssocID="{C7913A11-1002-484D-9880-2BA45BC3CC6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9A74E15F-BC9C-42A3-BC86-D5CECF2EB963}" type="pres">
      <dgm:prSet presAssocID="{C7913A11-1002-484D-9880-2BA45BC3CC65}" presName="spaceRect" presStyleCnt="0"/>
      <dgm:spPr/>
    </dgm:pt>
    <dgm:pt modelId="{5C40B2B2-C929-4345-A169-8565260E76B0}" type="pres">
      <dgm:prSet presAssocID="{C7913A11-1002-484D-9880-2BA45BC3CC6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2BD1206-B1C6-4EC2-AB86-5BF84E9B28A5}" type="presOf" srcId="{C7913A11-1002-484D-9880-2BA45BC3CC65}" destId="{5C40B2B2-C929-4345-A169-8565260E76B0}" srcOrd="0" destOrd="0" presId="urn:microsoft.com/office/officeart/2018/2/layout/IconVerticalSolidList"/>
    <dgm:cxn modelId="{24F63315-9B45-4328-84F2-D002F9D67A1A}" type="presOf" srcId="{4100FA8F-8935-4FB7-87D3-21C3A0B1BFFF}" destId="{58388DFC-AF6F-4AD0-9D88-6D791E16B96A}" srcOrd="0" destOrd="0" presId="urn:microsoft.com/office/officeart/2018/2/layout/IconVerticalSolidList"/>
    <dgm:cxn modelId="{A758E13F-9F2A-448F-8180-157C7299C405}" type="presOf" srcId="{742C6780-FC91-496F-B3B3-758640A8BBA5}" destId="{3664ACBD-DDF8-4EF1-A4C3-7C3F12ECB666}" srcOrd="0" destOrd="2" presId="urn:microsoft.com/office/officeart/2018/2/layout/IconVerticalSolidList"/>
    <dgm:cxn modelId="{CC97044F-10D4-43F7-A125-6B57967D3126}" srcId="{DEAFEBC4-F24B-4E82-83E9-97179F1C2F04}" destId="{52A6A6A5-7438-4E64-839A-130B9E7D34AE}" srcOrd="0" destOrd="0" parTransId="{E486F559-00BC-4372-86EA-B9CA308A8BE4}" sibTransId="{ADB3557A-A809-4A3D-9263-B7A04EB30BDA}"/>
    <dgm:cxn modelId="{5494785F-EFA1-4C94-8073-AAE281DDB6E4}" type="presOf" srcId="{2185756F-406E-4CC9-9B7B-64EE95961ACA}" destId="{7B040655-03D2-4669-ABC9-19C2892F6C03}" srcOrd="0" destOrd="0" presId="urn:microsoft.com/office/officeart/2018/2/layout/IconVerticalSolidList"/>
    <dgm:cxn modelId="{DC87F867-3D2E-4393-8832-374AC225F9A2}" srcId="{0BB1B227-F043-432F-A03C-0DA8D8FA1B95}" destId="{2185756F-406E-4CC9-9B7B-64EE95961ACA}" srcOrd="1" destOrd="0" parTransId="{6A87FB13-2186-4286-A291-C5E436D44CF1}" sibTransId="{265B846C-926E-4A40-B220-E8F642A80204}"/>
    <dgm:cxn modelId="{1CA3C58E-D6BF-436E-83C5-1FFE4010D02D}" srcId="{0BB1B227-F043-432F-A03C-0DA8D8FA1B95}" destId="{4100FA8F-8935-4FB7-87D3-21C3A0B1BFFF}" srcOrd="0" destOrd="0" parTransId="{CB4F995F-EC0E-4A01-BB51-DD9DFE153190}" sibTransId="{E1FE5ECC-068D-4684-A8FF-603EC68FAB42}"/>
    <dgm:cxn modelId="{EE0C709D-9267-40C9-B18F-CAB805770D11}" srcId="{0BB1B227-F043-432F-A03C-0DA8D8FA1B95}" destId="{C7913A11-1002-484D-9880-2BA45BC3CC65}" srcOrd="2" destOrd="0" parTransId="{C90D4C20-08D4-4F98-A044-60FAE39C532E}" sibTransId="{7C523528-1A1E-40E1-9426-5368BF153EA6}"/>
    <dgm:cxn modelId="{D0407DA0-70B1-4165-B3B5-59784F49F318}" srcId="{DEAFEBC4-F24B-4E82-83E9-97179F1C2F04}" destId="{742C6780-FC91-496F-B3B3-758640A8BBA5}" srcOrd="1" destOrd="0" parTransId="{E8B7E666-6E05-48BE-9C8A-B490260C4BDB}" sibTransId="{5AFCC508-0C87-44FF-B8CE-1B7E3C5836F5}"/>
    <dgm:cxn modelId="{C0680EA7-94D2-41B3-92D9-9F58C691CC52}" type="presOf" srcId="{DEAFEBC4-F24B-4E82-83E9-97179F1C2F04}" destId="{3664ACBD-DDF8-4EF1-A4C3-7C3F12ECB666}" srcOrd="0" destOrd="0" presId="urn:microsoft.com/office/officeart/2018/2/layout/IconVerticalSolidList"/>
    <dgm:cxn modelId="{211934B7-460C-49DD-8FBC-B1D9AEDE37DD}" type="presOf" srcId="{52A6A6A5-7438-4E64-839A-130B9E7D34AE}" destId="{3664ACBD-DDF8-4EF1-A4C3-7C3F12ECB666}" srcOrd="0" destOrd="1" presId="urn:microsoft.com/office/officeart/2018/2/layout/IconVerticalSolidList"/>
    <dgm:cxn modelId="{C4F666C8-E498-46A0-9D7C-EE45159D6105}" srcId="{4100FA8F-8935-4FB7-87D3-21C3A0B1BFFF}" destId="{DEAFEBC4-F24B-4E82-83E9-97179F1C2F04}" srcOrd="0" destOrd="0" parTransId="{C69BCD7B-9E9A-450D-A324-13ADEBC761F2}" sibTransId="{9E6F38D2-1A55-4FBC-87CC-114547206B42}"/>
    <dgm:cxn modelId="{D07EB7EC-37F7-4F78-A878-A11A1EF70D80}" type="presOf" srcId="{0BB1B227-F043-432F-A03C-0DA8D8FA1B95}" destId="{20DF05A0-E9C0-4E2B-8837-925EDB328C80}" srcOrd="0" destOrd="0" presId="urn:microsoft.com/office/officeart/2018/2/layout/IconVerticalSolidList"/>
    <dgm:cxn modelId="{1E60F3AC-C6C1-421E-85B2-E08DEB527F3A}" type="presParOf" srcId="{20DF05A0-E9C0-4E2B-8837-925EDB328C80}" destId="{BF32E116-819C-49BD-B4D0-9D4FE99FC987}" srcOrd="0" destOrd="0" presId="urn:microsoft.com/office/officeart/2018/2/layout/IconVerticalSolidList"/>
    <dgm:cxn modelId="{14047F0D-3860-45BE-9FF4-E6B258F5B153}" type="presParOf" srcId="{BF32E116-819C-49BD-B4D0-9D4FE99FC987}" destId="{6DE1351D-1188-4AB0-B65B-C7402A1CA133}" srcOrd="0" destOrd="0" presId="urn:microsoft.com/office/officeart/2018/2/layout/IconVerticalSolidList"/>
    <dgm:cxn modelId="{06FB21CF-4575-4EA4-92A2-30E3FBB22234}" type="presParOf" srcId="{BF32E116-819C-49BD-B4D0-9D4FE99FC987}" destId="{1D249974-55FD-4953-BCDC-DA114570C6AC}" srcOrd="1" destOrd="0" presId="urn:microsoft.com/office/officeart/2018/2/layout/IconVerticalSolidList"/>
    <dgm:cxn modelId="{6F5D7784-C955-4E6A-B619-25A3FA128BC4}" type="presParOf" srcId="{BF32E116-819C-49BD-B4D0-9D4FE99FC987}" destId="{AD5ED30D-6D66-469B-8F38-C9996CC66DAA}" srcOrd="2" destOrd="0" presId="urn:microsoft.com/office/officeart/2018/2/layout/IconVerticalSolidList"/>
    <dgm:cxn modelId="{112BC35B-3186-4698-9BA8-E8EFF8A8CBB1}" type="presParOf" srcId="{BF32E116-819C-49BD-B4D0-9D4FE99FC987}" destId="{58388DFC-AF6F-4AD0-9D88-6D791E16B96A}" srcOrd="3" destOrd="0" presId="urn:microsoft.com/office/officeart/2018/2/layout/IconVerticalSolidList"/>
    <dgm:cxn modelId="{E46405BF-3EC3-4C45-BB19-81D966D55E1F}" type="presParOf" srcId="{BF32E116-819C-49BD-B4D0-9D4FE99FC987}" destId="{3664ACBD-DDF8-4EF1-A4C3-7C3F12ECB666}" srcOrd="4" destOrd="0" presId="urn:microsoft.com/office/officeart/2018/2/layout/IconVerticalSolidList"/>
    <dgm:cxn modelId="{C4839D37-8825-4762-8297-30CEBFBA53C3}" type="presParOf" srcId="{20DF05A0-E9C0-4E2B-8837-925EDB328C80}" destId="{ACE6A4D3-8E90-4CEC-A34B-058EC05A4436}" srcOrd="1" destOrd="0" presId="urn:microsoft.com/office/officeart/2018/2/layout/IconVerticalSolidList"/>
    <dgm:cxn modelId="{46699EE3-1DFC-4272-8086-CCCD0366837A}" type="presParOf" srcId="{20DF05A0-E9C0-4E2B-8837-925EDB328C80}" destId="{DD7974CE-3D22-450D-B1A5-1282D4BDD255}" srcOrd="2" destOrd="0" presId="urn:microsoft.com/office/officeart/2018/2/layout/IconVerticalSolidList"/>
    <dgm:cxn modelId="{6E93F5B8-0F83-4378-978E-7B45C1B88782}" type="presParOf" srcId="{DD7974CE-3D22-450D-B1A5-1282D4BDD255}" destId="{3709E08E-6F97-4A46-AC03-61AD03BA40E6}" srcOrd="0" destOrd="0" presId="urn:microsoft.com/office/officeart/2018/2/layout/IconVerticalSolidList"/>
    <dgm:cxn modelId="{764B19F6-B81D-4DB6-A534-42F3A8485A95}" type="presParOf" srcId="{DD7974CE-3D22-450D-B1A5-1282D4BDD255}" destId="{AAFA4913-DF54-4023-9FAC-3AF50EF587E6}" srcOrd="1" destOrd="0" presId="urn:microsoft.com/office/officeart/2018/2/layout/IconVerticalSolidList"/>
    <dgm:cxn modelId="{EE702FE3-390D-4741-9BE5-D806E269D07F}" type="presParOf" srcId="{DD7974CE-3D22-450D-B1A5-1282D4BDD255}" destId="{B6AFCF0F-343F-49F0-BB9D-C01BFFC1D370}" srcOrd="2" destOrd="0" presId="urn:microsoft.com/office/officeart/2018/2/layout/IconVerticalSolidList"/>
    <dgm:cxn modelId="{8067320A-3753-4BEF-8BC5-19331329E775}" type="presParOf" srcId="{DD7974CE-3D22-450D-B1A5-1282D4BDD255}" destId="{7B040655-03D2-4669-ABC9-19C2892F6C03}" srcOrd="3" destOrd="0" presId="urn:microsoft.com/office/officeart/2018/2/layout/IconVerticalSolidList"/>
    <dgm:cxn modelId="{376C56EF-A72D-4D0E-B3C3-96816E0E1C0D}" type="presParOf" srcId="{20DF05A0-E9C0-4E2B-8837-925EDB328C80}" destId="{4ACD7632-7647-4334-83AA-53EE6D276D9C}" srcOrd="3" destOrd="0" presId="urn:microsoft.com/office/officeart/2018/2/layout/IconVerticalSolidList"/>
    <dgm:cxn modelId="{F5F1C124-F8FC-4B10-84DC-7BACCAF67273}" type="presParOf" srcId="{20DF05A0-E9C0-4E2B-8837-925EDB328C80}" destId="{209F2EC5-6812-456F-AE46-731DA18FC259}" srcOrd="4" destOrd="0" presId="urn:microsoft.com/office/officeart/2018/2/layout/IconVerticalSolidList"/>
    <dgm:cxn modelId="{D5BDD8C0-B069-4E54-8D2C-331D27A93AD2}" type="presParOf" srcId="{209F2EC5-6812-456F-AE46-731DA18FC259}" destId="{F9BC9DA3-6FA6-45F9-B501-9870ABC66B93}" srcOrd="0" destOrd="0" presId="urn:microsoft.com/office/officeart/2018/2/layout/IconVerticalSolidList"/>
    <dgm:cxn modelId="{859CD2C2-96CB-47E0-97EB-E3ECCFCAC671}" type="presParOf" srcId="{209F2EC5-6812-456F-AE46-731DA18FC259}" destId="{F89BF62C-A66C-4A43-AAC5-AD2B24418A38}" srcOrd="1" destOrd="0" presId="urn:microsoft.com/office/officeart/2018/2/layout/IconVerticalSolidList"/>
    <dgm:cxn modelId="{25E070CA-76AC-4531-ADF5-E16DDB75851D}" type="presParOf" srcId="{209F2EC5-6812-456F-AE46-731DA18FC259}" destId="{9A74E15F-BC9C-42A3-BC86-D5CECF2EB963}" srcOrd="2" destOrd="0" presId="urn:microsoft.com/office/officeart/2018/2/layout/IconVerticalSolidList"/>
    <dgm:cxn modelId="{F3928330-EB79-4754-B593-625690F98080}" type="presParOf" srcId="{209F2EC5-6812-456F-AE46-731DA18FC259}" destId="{5C40B2B2-C929-4345-A169-8565260E76B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E1351D-1188-4AB0-B65B-C7402A1CA133}">
      <dsp:nvSpPr>
        <dsp:cNvPr id="0" name=""/>
        <dsp:cNvSpPr/>
      </dsp:nvSpPr>
      <dsp:spPr>
        <a:xfrm>
          <a:off x="0" y="594"/>
          <a:ext cx="11458936" cy="139057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249974-55FD-4953-BCDC-DA114570C6AC}">
      <dsp:nvSpPr>
        <dsp:cNvPr id="0" name=""/>
        <dsp:cNvSpPr/>
      </dsp:nvSpPr>
      <dsp:spPr>
        <a:xfrm>
          <a:off x="420650" y="313474"/>
          <a:ext cx="764818" cy="7648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388DFC-AF6F-4AD0-9D88-6D791E16B96A}">
      <dsp:nvSpPr>
        <dsp:cNvPr id="0" name=""/>
        <dsp:cNvSpPr/>
      </dsp:nvSpPr>
      <dsp:spPr>
        <a:xfrm>
          <a:off x="1606119" y="594"/>
          <a:ext cx="9852817" cy="1390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70" tIns="147170" rIns="147170" bIns="14717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Roboto" panose="02000000000000000000" pitchFamily="2" charset="0"/>
              <a:ea typeface="Roboto" panose="02000000000000000000" pitchFamily="2" charset="0"/>
            </a:rPr>
            <a:t>Does MEDS provide sufficient inherent parallelism to accelerate the sign and verify operations on hardware to a competitive level?</a:t>
          </a:r>
        </a:p>
      </dsp:txBody>
      <dsp:txXfrm>
        <a:off x="1606119" y="594"/>
        <a:ext cx="9852817" cy="1390579"/>
      </dsp:txXfrm>
    </dsp:sp>
    <dsp:sp modelId="{3709E08E-6F97-4A46-AC03-61AD03BA40E6}">
      <dsp:nvSpPr>
        <dsp:cNvPr id="0" name=""/>
        <dsp:cNvSpPr/>
      </dsp:nvSpPr>
      <dsp:spPr>
        <a:xfrm>
          <a:off x="0" y="1738818"/>
          <a:ext cx="11458936" cy="139057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FA4913-DF54-4023-9FAC-3AF50EF587E6}">
      <dsp:nvSpPr>
        <dsp:cNvPr id="0" name=""/>
        <dsp:cNvSpPr/>
      </dsp:nvSpPr>
      <dsp:spPr>
        <a:xfrm>
          <a:off x="420650" y="2051699"/>
          <a:ext cx="764818" cy="7648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40655-03D2-4669-ABC9-19C2892F6C03}">
      <dsp:nvSpPr>
        <dsp:cNvPr id="0" name=""/>
        <dsp:cNvSpPr/>
      </dsp:nvSpPr>
      <dsp:spPr>
        <a:xfrm>
          <a:off x="1606119" y="1738818"/>
          <a:ext cx="9852817" cy="1390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70" tIns="147170" rIns="147170" bIns="14717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Roboto" panose="02000000000000000000" pitchFamily="2" charset="0"/>
              <a:ea typeface="Roboto" panose="02000000000000000000" pitchFamily="2" charset="0"/>
            </a:rPr>
            <a:t>To what extent can resources be shared in a combined hardware design for the sign and verify operations?</a:t>
          </a:r>
        </a:p>
      </dsp:txBody>
      <dsp:txXfrm>
        <a:off x="1606119" y="1738818"/>
        <a:ext cx="9852817" cy="1390579"/>
      </dsp:txXfrm>
    </dsp:sp>
    <dsp:sp modelId="{F9BC9DA3-6FA6-45F9-B501-9870ABC66B93}">
      <dsp:nvSpPr>
        <dsp:cNvPr id="0" name=""/>
        <dsp:cNvSpPr/>
      </dsp:nvSpPr>
      <dsp:spPr>
        <a:xfrm>
          <a:off x="0" y="3477043"/>
          <a:ext cx="11458936" cy="139057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BF62C-A66C-4A43-AAC5-AD2B24418A38}">
      <dsp:nvSpPr>
        <dsp:cNvPr id="0" name=""/>
        <dsp:cNvSpPr/>
      </dsp:nvSpPr>
      <dsp:spPr>
        <a:xfrm>
          <a:off x="420650" y="3789923"/>
          <a:ext cx="764818" cy="7648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40B2B2-C929-4345-A169-8565260E76B0}">
      <dsp:nvSpPr>
        <dsp:cNvPr id="0" name=""/>
        <dsp:cNvSpPr/>
      </dsp:nvSpPr>
      <dsp:spPr>
        <a:xfrm>
          <a:off x="1606119" y="3477043"/>
          <a:ext cx="9852817" cy="1390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70" tIns="147170" rIns="147170" bIns="14717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Roboto" panose="02000000000000000000" pitchFamily="2" charset="0"/>
              <a:ea typeface="Roboto" panose="02000000000000000000" pitchFamily="2" charset="0"/>
            </a:rPr>
            <a:t>What is the overhead of supporting all security parameters at runtime, particularly concerning arithmetic in two distinct finite fields?</a:t>
          </a:r>
        </a:p>
      </dsp:txBody>
      <dsp:txXfrm>
        <a:off x="1606119" y="3477043"/>
        <a:ext cx="9852817" cy="13905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E1351D-1188-4AB0-B65B-C7402A1CA133}">
      <dsp:nvSpPr>
        <dsp:cNvPr id="0" name=""/>
        <dsp:cNvSpPr/>
      </dsp:nvSpPr>
      <dsp:spPr>
        <a:xfrm>
          <a:off x="0" y="594"/>
          <a:ext cx="11458936" cy="139057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249974-55FD-4953-BCDC-DA114570C6AC}">
      <dsp:nvSpPr>
        <dsp:cNvPr id="0" name=""/>
        <dsp:cNvSpPr/>
      </dsp:nvSpPr>
      <dsp:spPr>
        <a:xfrm>
          <a:off x="420650" y="313474"/>
          <a:ext cx="764818" cy="7648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388DFC-AF6F-4AD0-9D88-6D791E16B96A}">
      <dsp:nvSpPr>
        <dsp:cNvPr id="0" name=""/>
        <dsp:cNvSpPr/>
      </dsp:nvSpPr>
      <dsp:spPr>
        <a:xfrm>
          <a:off x="1606119" y="594"/>
          <a:ext cx="5156521" cy="1390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70" tIns="147170" rIns="147170" bIns="14717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Roboto" panose="02000000000000000000" pitchFamily="2" charset="0"/>
              <a:ea typeface="Roboto" panose="02000000000000000000" pitchFamily="2" charset="0"/>
            </a:rPr>
            <a:t>MEDS  offers plenty of parallelism on the low level, multiplying and systemizing matrices, as well as on the high level.</a:t>
          </a:r>
        </a:p>
      </dsp:txBody>
      <dsp:txXfrm>
        <a:off x="1606119" y="594"/>
        <a:ext cx="5156521" cy="1390579"/>
      </dsp:txXfrm>
    </dsp:sp>
    <dsp:sp modelId="{3664ACBD-DDF8-4EF1-A4C3-7C3F12ECB666}">
      <dsp:nvSpPr>
        <dsp:cNvPr id="0" name=""/>
        <dsp:cNvSpPr/>
      </dsp:nvSpPr>
      <dsp:spPr>
        <a:xfrm>
          <a:off x="6762641" y="594"/>
          <a:ext cx="4696295" cy="1390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70" tIns="147170" rIns="147170" bIns="14717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Roboto" panose="02000000000000000000" pitchFamily="2" charset="0"/>
              <a:ea typeface="Roboto" panose="02000000000000000000" pitchFamily="2" charset="0"/>
            </a:rPr>
            <a:t>When compared to sign and verify times  against optimized software implementation: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>
              <a:latin typeface="Roboto" panose="02000000000000000000" pitchFamily="2" charset="0"/>
              <a:ea typeface="Roboto" panose="02000000000000000000" pitchFamily="2" charset="0"/>
            </a:rPr>
            <a:t>Balanced design: 4-5× improvement</a:t>
          </a:r>
          <a:endParaRPr lang="en-US" sz="1500" kern="1200" dirty="0">
            <a:latin typeface="Roboto" panose="02000000000000000000" pitchFamily="2" charset="0"/>
            <a:ea typeface="Roboto" panose="02000000000000000000" pitchFamily="2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>
              <a:latin typeface="Roboto" panose="02000000000000000000" pitchFamily="2" charset="0"/>
              <a:ea typeface="Roboto" panose="02000000000000000000" pitchFamily="2" charset="0"/>
            </a:rPr>
            <a:t>High-performance design: 9-10× improvement</a:t>
          </a:r>
        </a:p>
      </dsp:txBody>
      <dsp:txXfrm>
        <a:off x="6762641" y="594"/>
        <a:ext cx="4696295" cy="1390579"/>
      </dsp:txXfrm>
    </dsp:sp>
    <dsp:sp modelId="{3709E08E-6F97-4A46-AC03-61AD03BA40E6}">
      <dsp:nvSpPr>
        <dsp:cNvPr id="0" name=""/>
        <dsp:cNvSpPr/>
      </dsp:nvSpPr>
      <dsp:spPr>
        <a:xfrm>
          <a:off x="0" y="1738818"/>
          <a:ext cx="11458936" cy="139057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FA4913-DF54-4023-9FAC-3AF50EF587E6}">
      <dsp:nvSpPr>
        <dsp:cNvPr id="0" name=""/>
        <dsp:cNvSpPr/>
      </dsp:nvSpPr>
      <dsp:spPr>
        <a:xfrm>
          <a:off x="420650" y="2051699"/>
          <a:ext cx="764818" cy="7648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40655-03D2-4669-ABC9-19C2892F6C03}">
      <dsp:nvSpPr>
        <dsp:cNvPr id="0" name=""/>
        <dsp:cNvSpPr/>
      </dsp:nvSpPr>
      <dsp:spPr>
        <a:xfrm>
          <a:off x="1606119" y="1738818"/>
          <a:ext cx="9852817" cy="1390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70" tIns="147170" rIns="147170" bIns="14717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Roboto" panose="02000000000000000000" pitchFamily="2" charset="0"/>
              <a:ea typeface="Roboto" panose="02000000000000000000" pitchFamily="2" charset="0"/>
            </a:rPr>
            <a:t>The sign and verify loops are similar, allowing resources to be reused with minimal control logic overhead.</a:t>
          </a:r>
        </a:p>
      </dsp:txBody>
      <dsp:txXfrm>
        <a:off x="1606119" y="1738818"/>
        <a:ext cx="9852817" cy="1390579"/>
      </dsp:txXfrm>
    </dsp:sp>
    <dsp:sp modelId="{F9BC9DA3-6FA6-45F9-B501-9870ABC66B93}">
      <dsp:nvSpPr>
        <dsp:cNvPr id="0" name=""/>
        <dsp:cNvSpPr/>
      </dsp:nvSpPr>
      <dsp:spPr>
        <a:xfrm>
          <a:off x="0" y="3477043"/>
          <a:ext cx="11458936" cy="139057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BF62C-A66C-4A43-AAC5-AD2B24418A38}">
      <dsp:nvSpPr>
        <dsp:cNvPr id="0" name=""/>
        <dsp:cNvSpPr/>
      </dsp:nvSpPr>
      <dsp:spPr>
        <a:xfrm>
          <a:off x="420650" y="3789923"/>
          <a:ext cx="764818" cy="76481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40B2B2-C929-4345-A169-8565260E76B0}">
      <dsp:nvSpPr>
        <dsp:cNvPr id="0" name=""/>
        <dsp:cNvSpPr/>
      </dsp:nvSpPr>
      <dsp:spPr>
        <a:xfrm>
          <a:off x="1606119" y="3477043"/>
          <a:ext cx="9852817" cy="1390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70" tIns="147170" rIns="147170" bIns="14717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Roboto" panose="02000000000000000000" pitchFamily="2" charset="0"/>
              <a:ea typeface="Roboto" panose="02000000000000000000" pitchFamily="2" charset="0"/>
            </a:rPr>
            <a:t>The overhead for additional control logic for supporting different matrix dimensions and challenge lengths is marginal.</a:t>
          </a:r>
        </a:p>
      </dsp:txBody>
      <dsp:txXfrm>
        <a:off x="1606119" y="3477043"/>
        <a:ext cx="9852817" cy="1390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3B6F6-59BE-B04F-8F75-D4D9D949715C}" type="datetimeFigureOut">
              <a:rPr lang="en-US" smtClean="0"/>
              <a:t>8/12/25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35985-8CB4-954D-8961-41BF2DAFB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54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Modern cryptography forms the backbone of security in today's digital applications. It primarily comprises of </a:t>
            </a:r>
            <a:r>
              <a:rPr lang="en-US" b="1" dirty="0"/>
              <a:t>symmetric key cryptography</a:t>
            </a:r>
            <a:r>
              <a:rPr lang="en-US" dirty="0"/>
              <a:t> and </a:t>
            </a:r>
            <a:r>
              <a:rPr lang="en-US" b="1" dirty="0"/>
              <a:t>public key cryptography</a:t>
            </a:r>
            <a:r>
              <a:rPr lang="en-US" dirty="0"/>
              <a:t>. </a:t>
            </a:r>
          </a:p>
          <a:p>
            <a:r>
              <a:rPr lang="en-US" dirty="0"/>
              <a:t>However, the rise of quantum computing—and ongoing advances toward building quantum computers capable of breaking current cryptographic standards—pose a significant threat to pre-quantum public key cryptosystems.</a:t>
            </a:r>
          </a:p>
          <a:p>
            <a:r>
              <a:rPr lang="en-US" dirty="0"/>
              <a:t>A quantum algorithm called Shor’s algorithm can potentially help break existing pre-quantum public-key cryptosystems such as RSA </a:t>
            </a:r>
          </a:p>
          <a:p>
            <a:r>
              <a:rPr lang="en-US" dirty="0"/>
              <a:t>Post-quantum cryptography provides a beacon of hope. These algorithms run on classical computers and are believed to be quantum-secure.</a:t>
            </a:r>
          </a:p>
          <a:p>
            <a:r>
              <a:rPr lang="en-US" dirty="0"/>
              <a:t>Since almost just less than decade now </a:t>
            </a:r>
            <a:r>
              <a:rPr lang="en-US" dirty="0" err="1"/>
              <a:t>pqc</a:t>
            </a:r>
            <a:r>
              <a:rPr lang="en-US" dirty="0"/>
              <a:t> standardization efforts are in progress around the world. Organization such as NIST, ISO, IETF are helping in streamlining the processes of standardization. </a:t>
            </a:r>
          </a:p>
          <a:p>
            <a:r>
              <a:rPr lang="en-US" dirty="0"/>
              <a:t>Our work has been primarily on the post-quantum algorithms submitted to the NIST standardization effort.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35985-8CB4-954D-8961-41BF2DAFB6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76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NIST standardization effort was kicked off in 2016, and cryptographers and researchers from around the world submitted their post-quantum cryptography algorithms to this multi-round competition. </a:t>
            </a:r>
          </a:p>
          <a:p>
            <a:r>
              <a:rPr lang="en-US" dirty="0"/>
              <a:t>The submitted algorithms belonged to two categories: </a:t>
            </a:r>
            <a:r>
              <a:rPr lang="en-US" dirty="0" err="1"/>
              <a:t>PQ-KEM:post-quantum</a:t>
            </a:r>
            <a:r>
              <a:rPr lang="en-US" dirty="0"/>
              <a:t> key encapsulation mechanism scheme that would help in establishing a shared secret between two parties and PQ-DSS post-quantum digital signature scheme, that would help in signing.</a:t>
            </a:r>
          </a:p>
          <a:p>
            <a:r>
              <a:rPr lang="en-US" dirty="0"/>
              <a:t>Round 1 of the competition kicked of with 69 candidates and as the rounds progressed the candidates were evaluated and shortlisted by round 3 – 8, candidates were selected out of which  3 signature schemes and 1 key encapsulation mechanism scheme were selected for standardization and 4 were progressed to round 4 which concluded in the last month and 1 KEM candidate was selected for standardization. </a:t>
            </a:r>
          </a:p>
          <a:p>
            <a:r>
              <a:rPr lang="en-US" dirty="0"/>
              <a:t>Additionally, inn 2022, an announcement for standardizing alternative </a:t>
            </a:r>
            <a:r>
              <a:rPr lang="en-US" dirty="0" err="1"/>
              <a:t>pq</a:t>
            </a:r>
            <a:r>
              <a:rPr lang="en-US" dirty="0"/>
              <a:t> digital signatures was made and which received 40 candidates and last year, round 2 of this competition was announced and it is ongoing.</a:t>
            </a:r>
          </a:p>
          <a:p>
            <a:endParaRPr lang="en-US" dirty="0"/>
          </a:p>
          <a:p>
            <a:r>
              <a:rPr lang="en-US" dirty="0"/>
              <a:t>The evaluation of these </a:t>
            </a:r>
            <a:r>
              <a:rPr lang="en-US" dirty="0" err="1"/>
              <a:t>pq</a:t>
            </a:r>
            <a:r>
              <a:rPr lang="en-US" dirty="0"/>
              <a:t> candidates can be broadly classified into three categories: security, hardware and software implementation efficiency and security, and cost</a:t>
            </a:r>
          </a:p>
          <a:p>
            <a:r>
              <a:rPr lang="en-US" dirty="0"/>
              <a:t>Our work is mainly is main focused on hardware implementation efficiency and security aspect</a:t>
            </a:r>
          </a:p>
          <a:p>
            <a:endParaRPr lang="en-US" dirty="0"/>
          </a:p>
          <a:p>
            <a:r>
              <a:rPr lang="en-US" dirty="0"/>
              <a:t>As per the standardization effort, standards for a few of the selected algorithms are released already and companies like Amazon, Microsoft are etc. have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35985-8CB4-954D-8961-41BF2DAFB6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57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A8A33-65CF-DC27-B2A1-B6FE76628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C9710F-7D40-EDE5-CF98-E8188B674B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8F955D-1586-420D-4E5F-53E207B94E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87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35985-8CB4-954D-8961-41BF2DAFB6A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51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caslab.io/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caslab.io/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caslab.io/" TargetMode="External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caslab.io/" TargetMode="External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aslab.io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hyperlink" Target="https://caslab.io/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caslab.io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caslab.io/" TargetMode="External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aslab.io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caslab.io/" TargetMode="External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eneric CASLAB w/o Q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2986082"/>
            <a:ext cx="10866474" cy="612648"/>
          </a:xfrm>
          <a:prstGeom prst="rect">
            <a:avLst/>
          </a:prstGeom>
          <a:solidFill>
            <a:srgbClr val="154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2984876"/>
            <a:ext cx="9656064" cy="615059"/>
          </a:xfrm>
        </p:spPr>
        <p:txBody>
          <a:bodyPr>
            <a:normAutofit/>
          </a:bodyPr>
          <a:lstStyle>
            <a:lvl1pPr algn="ctr">
              <a:defRPr sz="2800" b="1" baseline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en-US" dirty="0"/>
              <a:t>GENERIC CASLAB Title Style w/o QR Code</a:t>
            </a:r>
          </a:p>
        </p:txBody>
      </p:sp>
      <p:sp>
        <p:nvSpPr>
          <p:cNvPr id="9" name="Rectangle 8"/>
          <p:cNvSpPr/>
          <p:nvPr userDrawn="1"/>
        </p:nvSpPr>
        <p:spPr>
          <a:xfrm rot="1092354">
            <a:off x="9688747" y="3040493"/>
            <a:ext cx="1596436" cy="1174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048185">
            <a:off x="9800837" y="3050252"/>
            <a:ext cx="1425034" cy="967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dirty="0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818" y="2505546"/>
            <a:ext cx="2067486" cy="205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1" y="6176963"/>
            <a:ext cx="603971" cy="601025"/>
          </a:xfrm>
          <a:prstGeom prst="rect">
            <a:avLst/>
          </a:prstGeom>
        </p:spPr>
      </p:pic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363745" y="6177591"/>
            <a:ext cx="1969934" cy="600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kern="1200">
                <a:solidFill>
                  <a:srgbClr val="00346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Computer Architecture</a:t>
            </a:r>
          </a:p>
          <a:p>
            <a:r>
              <a:rPr lang="en-US" sz="800" b="1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and Security Lab (CASLAB)</a:t>
            </a:r>
          </a:p>
          <a:p>
            <a:pPr>
              <a:spcBef>
                <a:spcPts val="200"/>
              </a:spcBef>
            </a:pPr>
            <a:r>
              <a:rPr lang="en-US" sz="800" b="0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  <a:hlinkClick r:id="rId4"/>
              </a:rPr>
              <a:t>https://caslab.io</a:t>
            </a:r>
            <a:r>
              <a:rPr lang="en-US" sz="800" b="0" baseline="0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endParaRPr lang="en-US" sz="800" b="0" dirty="0">
              <a:solidFill>
                <a:srgbClr val="154F9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4583" y="6356350"/>
            <a:ext cx="2743200" cy="365125"/>
          </a:xfrm>
        </p:spPr>
        <p:txBody>
          <a:bodyPr/>
          <a:lstStyle>
            <a:lvl1pPr>
              <a:defRPr b="1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fld id="{8897CD1E-CEB3-164D-B340-6CD046ED21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7275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965" y="310916"/>
            <a:ext cx="10348426" cy="615059"/>
          </a:xfrm>
        </p:spPr>
        <p:txBody>
          <a:bodyPr>
            <a:normAutofit/>
          </a:bodyPr>
          <a:lstStyle>
            <a:lvl1pPr>
              <a:defRPr sz="2800" b="1" baseline="0">
                <a:solidFill>
                  <a:srgbClr val="19518E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en-US" dirty="0"/>
              <a:t>Click to edit Outline title style with QR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964" y="1308746"/>
            <a:ext cx="11458937" cy="4868217"/>
          </a:xfrm>
        </p:spPr>
        <p:txBody>
          <a:bodyPr/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1800">
                <a:latin typeface="Roboto" charset="0"/>
                <a:ea typeface="Roboto" charset="0"/>
                <a:cs typeface="Roboto" charset="0"/>
              </a:defRPr>
            </a:lvl2pPr>
            <a:lvl3pPr>
              <a:defRPr sz="1600">
                <a:latin typeface="Roboto" charset="0"/>
                <a:ea typeface="Roboto" charset="0"/>
                <a:cs typeface="Roboto" charset="0"/>
              </a:defRPr>
            </a:lvl3pPr>
            <a:lvl4pPr>
              <a:defRPr sz="1400">
                <a:latin typeface="Roboto" charset="0"/>
                <a:ea typeface="Roboto" charset="0"/>
                <a:cs typeface="Roboto" charset="0"/>
              </a:defRPr>
            </a:lvl4pPr>
            <a:lvl5pPr>
              <a:defRPr sz="12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 dirty="0"/>
              <a:t>Click to edit Outline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4584" y="6356350"/>
            <a:ext cx="2743200" cy="365125"/>
          </a:xfrm>
        </p:spPr>
        <p:txBody>
          <a:bodyPr/>
          <a:lstStyle>
            <a:lvl1pPr>
              <a:defRPr sz="1200" b="1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fld id="{8897CD1E-CEB3-164D-B340-6CD046ED21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 rot="1144906">
            <a:off x="10569654" y="330936"/>
            <a:ext cx="1425034" cy="967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363745" y="6177591"/>
            <a:ext cx="1969934" cy="600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kern="1200">
                <a:solidFill>
                  <a:srgbClr val="00346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Computer Architecture</a:t>
            </a:r>
          </a:p>
          <a:p>
            <a:r>
              <a:rPr lang="en-US" sz="800" b="1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and Security Lab (CASLAB)</a:t>
            </a:r>
          </a:p>
          <a:p>
            <a:pPr>
              <a:spcBef>
                <a:spcPts val="200"/>
              </a:spcBef>
            </a:pPr>
            <a:r>
              <a:rPr lang="en-US" sz="800" b="0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  <a:hlinkClick r:id="rId2"/>
              </a:rPr>
              <a:t>https://caslab.io</a:t>
            </a:r>
            <a:r>
              <a:rPr lang="en-US" sz="800" b="0" baseline="0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endParaRPr lang="en-US" sz="800" b="0" dirty="0">
              <a:solidFill>
                <a:srgbClr val="154F9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" y="6174484"/>
            <a:ext cx="603504" cy="60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65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17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A9B4B9E-3305-42BC-9B6A-4933496C93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603" y="813590"/>
            <a:ext cx="10317117" cy="580672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800">
                <a:solidFill>
                  <a:srgbClr val="286DC0"/>
                </a:solidFill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AAC46FA-5248-44F8-8A0E-DA83F100F1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601" y="1509963"/>
            <a:ext cx="10315616" cy="4389120"/>
          </a:xfrm>
          <a:prstGeom prst="rect">
            <a:avLst/>
          </a:prstGeom>
        </p:spPr>
        <p:txBody>
          <a:bodyPr vert="horz" wrap="square">
            <a:noAutofit/>
          </a:bodyPr>
          <a:lstStyle>
            <a:lvl1pPr marL="228594" indent="-219451" algn="l">
              <a:lnSpc>
                <a:spcPct val="140000"/>
              </a:lnSpc>
              <a:spcBef>
                <a:spcPts val="0"/>
              </a:spcBef>
              <a:buSzPct val="90000"/>
              <a:buFont typeface="Arial"/>
              <a:buChar char="•"/>
              <a:defRPr sz="2000" baseline="0">
                <a:solidFill>
                  <a:schemeClr val="tx1"/>
                </a:solidFill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defRPr>
            </a:lvl1pPr>
            <a:lvl2pPr marL="742932" indent="-285744">
              <a:buFont typeface="Courier New" panose="02070309020205020404" pitchFamily="49" charset="0"/>
              <a:buChar char="o"/>
              <a:defRPr sz="200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defRPr>
            </a:lvl2pPr>
          </a:lstStyle>
          <a:p>
            <a:pPr lvl="0"/>
            <a:r>
              <a:rPr lang="en-US" dirty="0"/>
              <a:t>Begin list items here</a:t>
            </a:r>
          </a:p>
          <a:p>
            <a:pPr lvl="1"/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C708F10-2DE2-8112-222E-344748AE5880}"/>
              </a:ext>
            </a:extLst>
          </p:cNvPr>
          <p:cNvSpPr txBox="1">
            <a:spLocks/>
          </p:cNvSpPr>
          <p:nvPr userDrawn="1"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37D531-9373-4DF9-8B9B-E8F9315BE8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48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eneric CASLAB with Q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4583" y="6356350"/>
            <a:ext cx="2743200" cy="365125"/>
          </a:xfrm>
        </p:spPr>
        <p:txBody>
          <a:bodyPr/>
          <a:lstStyle>
            <a:lvl1pPr>
              <a:defRPr b="1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fld id="{8897CD1E-CEB3-164D-B340-6CD046ED21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" y="2986082"/>
            <a:ext cx="10866474" cy="612648"/>
          </a:xfrm>
          <a:prstGeom prst="rect">
            <a:avLst/>
          </a:prstGeom>
          <a:solidFill>
            <a:srgbClr val="154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2984876"/>
            <a:ext cx="9656064" cy="615059"/>
          </a:xfrm>
        </p:spPr>
        <p:txBody>
          <a:bodyPr>
            <a:normAutofit/>
          </a:bodyPr>
          <a:lstStyle>
            <a:lvl1pPr algn="ctr">
              <a:defRPr sz="2800" b="1" baseline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en-US" dirty="0"/>
              <a:t>GENERIC CASLAB Title Style with QR Code</a:t>
            </a:r>
          </a:p>
        </p:txBody>
      </p:sp>
      <p:sp>
        <p:nvSpPr>
          <p:cNvPr id="9" name="Rectangle 8"/>
          <p:cNvSpPr/>
          <p:nvPr userDrawn="1"/>
        </p:nvSpPr>
        <p:spPr>
          <a:xfrm rot="1092354">
            <a:off x="9688747" y="3040493"/>
            <a:ext cx="1596436" cy="1174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048185">
            <a:off x="9800837" y="3050252"/>
            <a:ext cx="1425034" cy="967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dirty="0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818" y="2505546"/>
            <a:ext cx="2067486" cy="2057400"/>
          </a:xfrm>
          <a:prstGeom prst="rect">
            <a:avLst/>
          </a:prstGeom>
        </p:spPr>
      </p:pic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363745" y="6177591"/>
            <a:ext cx="1969934" cy="600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kern="1200">
                <a:solidFill>
                  <a:srgbClr val="00346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Computer Architecture</a:t>
            </a:r>
          </a:p>
          <a:p>
            <a:r>
              <a:rPr lang="en-US" sz="800" b="1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and Security Lab (CASLAB)</a:t>
            </a:r>
          </a:p>
          <a:p>
            <a:pPr>
              <a:spcBef>
                <a:spcPts val="200"/>
              </a:spcBef>
            </a:pPr>
            <a:r>
              <a:rPr lang="en-US" sz="800" b="0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  <a:hlinkClick r:id="rId3"/>
              </a:rPr>
              <a:t>https://caslab.io</a:t>
            </a:r>
            <a:r>
              <a:rPr lang="en-US" sz="800" b="0" baseline="0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endParaRPr lang="en-US" sz="800" b="0" dirty="0">
              <a:solidFill>
                <a:srgbClr val="154F9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" y="6174484"/>
            <a:ext cx="603504" cy="60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75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QC Security w/o Q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4584" y="6356350"/>
            <a:ext cx="2743200" cy="365125"/>
          </a:xfrm>
        </p:spPr>
        <p:txBody>
          <a:bodyPr/>
          <a:lstStyle>
            <a:lvl1pPr>
              <a:defRPr b="1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fld id="{8897CD1E-CEB3-164D-B340-6CD046ED21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987287"/>
            <a:ext cx="9656064" cy="612648"/>
          </a:xfrm>
          <a:prstGeom prst="rect">
            <a:avLst/>
          </a:prstGeom>
          <a:solidFill>
            <a:srgbClr val="154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2984876"/>
            <a:ext cx="9656747" cy="615059"/>
          </a:xfrm>
        </p:spPr>
        <p:txBody>
          <a:bodyPr>
            <a:normAutofit/>
          </a:bodyPr>
          <a:lstStyle>
            <a:lvl1pPr algn="ctr">
              <a:defRPr sz="2800" b="1" baseline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en-US" dirty="0"/>
              <a:t>QC SECURITY Title Style w/o QR Code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1" y="6176963"/>
            <a:ext cx="603971" cy="601025"/>
          </a:xfrm>
          <a:prstGeom prst="rect">
            <a:avLst/>
          </a:prstGeom>
        </p:spPr>
      </p:pic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363745" y="6177591"/>
            <a:ext cx="1969934" cy="600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kern="1200">
                <a:solidFill>
                  <a:srgbClr val="00346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Computer Architecture</a:t>
            </a:r>
          </a:p>
          <a:p>
            <a:r>
              <a:rPr lang="en-US" sz="800" b="1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and Security Lab (CASLAB)</a:t>
            </a:r>
          </a:p>
          <a:p>
            <a:pPr>
              <a:spcBef>
                <a:spcPts val="200"/>
              </a:spcBef>
            </a:pPr>
            <a:r>
              <a:rPr lang="en-US" sz="800" b="0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  <a:hlinkClick r:id="rId3"/>
              </a:rPr>
              <a:t>https://caslab.io</a:t>
            </a:r>
            <a:r>
              <a:rPr lang="en-US" sz="800" b="0" baseline="0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endParaRPr lang="en-US" sz="800" b="0" dirty="0">
              <a:solidFill>
                <a:srgbClr val="154F9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939" y="2420397"/>
            <a:ext cx="2117390" cy="205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671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QC Security with Q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4584" y="6356350"/>
            <a:ext cx="2743200" cy="365125"/>
          </a:xfrm>
        </p:spPr>
        <p:txBody>
          <a:bodyPr/>
          <a:lstStyle>
            <a:lvl1pPr>
              <a:defRPr b="1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fld id="{8897CD1E-CEB3-164D-B340-6CD046ED21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987287"/>
            <a:ext cx="9656064" cy="612648"/>
          </a:xfrm>
          <a:prstGeom prst="rect">
            <a:avLst/>
          </a:prstGeom>
          <a:solidFill>
            <a:srgbClr val="154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2984876"/>
            <a:ext cx="9656747" cy="615059"/>
          </a:xfrm>
        </p:spPr>
        <p:txBody>
          <a:bodyPr>
            <a:normAutofit/>
          </a:bodyPr>
          <a:lstStyle>
            <a:lvl1pPr algn="ctr">
              <a:defRPr sz="2800" b="1" baseline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en-US" dirty="0"/>
              <a:t>QC SECURITY Title Style with QR Code</a:t>
            </a: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363745" y="6177591"/>
            <a:ext cx="1969934" cy="600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kern="1200">
                <a:solidFill>
                  <a:srgbClr val="00346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Computer Architecture</a:t>
            </a:r>
          </a:p>
          <a:p>
            <a:r>
              <a:rPr lang="en-US" sz="800" b="1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and Security Lab (CASLAB)</a:t>
            </a:r>
          </a:p>
          <a:p>
            <a:pPr>
              <a:spcBef>
                <a:spcPts val="200"/>
              </a:spcBef>
            </a:pPr>
            <a:r>
              <a:rPr lang="en-US" sz="800" b="0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  <a:hlinkClick r:id="rId2"/>
              </a:rPr>
              <a:t>https://caslab.io</a:t>
            </a:r>
            <a:r>
              <a:rPr lang="en-US" sz="800" b="0" baseline="0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endParaRPr lang="en-US" sz="800" b="0" dirty="0">
              <a:solidFill>
                <a:srgbClr val="154F9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939" y="2420397"/>
            <a:ext cx="2117390" cy="2053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" y="6174484"/>
            <a:ext cx="603504" cy="60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89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loud FPGA w/o Q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987287"/>
            <a:ext cx="9990034" cy="612648"/>
          </a:xfrm>
          <a:prstGeom prst="rect">
            <a:avLst/>
          </a:prstGeom>
          <a:solidFill>
            <a:srgbClr val="154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dirty="0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869" y="2434814"/>
            <a:ext cx="2528131" cy="202503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4584" y="6356350"/>
            <a:ext cx="2743200" cy="365125"/>
          </a:xfrm>
        </p:spPr>
        <p:txBody>
          <a:bodyPr/>
          <a:lstStyle>
            <a:lvl1pPr>
              <a:defRPr b="1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fld id="{8897CD1E-CEB3-164D-B340-6CD046ED21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2984876"/>
            <a:ext cx="9656747" cy="615059"/>
          </a:xfrm>
        </p:spPr>
        <p:txBody>
          <a:bodyPr>
            <a:normAutofit/>
          </a:bodyPr>
          <a:lstStyle>
            <a:lvl1pPr algn="ctr">
              <a:defRPr sz="2800" b="1" baseline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en-US" dirty="0"/>
              <a:t>CLOUD FPGA Title Style w/o QR Code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1" y="6176963"/>
            <a:ext cx="603971" cy="601025"/>
          </a:xfrm>
          <a:prstGeom prst="rect">
            <a:avLst/>
          </a:prstGeom>
        </p:spPr>
      </p:pic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363745" y="6177591"/>
            <a:ext cx="1969934" cy="600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kern="1200">
                <a:solidFill>
                  <a:srgbClr val="00346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Computer Architecture</a:t>
            </a:r>
          </a:p>
          <a:p>
            <a:r>
              <a:rPr lang="en-US" sz="800" b="1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and Security Lab (CASLAB)</a:t>
            </a:r>
          </a:p>
          <a:p>
            <a:pPr>
              <a:spcBef>
                <a:spcPts val="200"/>
              </a:spcBef>
            </a:pPr>
            <a:r>
              <a:rPr lang="en-US" sz="800" b="0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  <a:hlinkClick r:id="rId4"/>
              </a:rPr>
              <a:t>https://caslab.io</a:t>
            </a:r>
            <a:r>
              <a:rPr lang="en-US" sz="800" b="0" baseline="0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endParaRPr lang="en-US" sz="800" b="0" dirty="0">
              <a:solidFill>
                <a:srgbClr val="154F9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939" y="2599317"/>
            <a:ext cx="2117390" cy="169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454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loud FPGA with Q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987287"/>
            <a:ext cx="9990034" cy="612648"/>
          </a:xfrm>
          <a:prstGeom prst="rect">
            <a:avLst/>
          </a:prstGeom>
          <a:solidFill>
            <a:srgbClr val="154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dirty="0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869" y="2434814"/>
            <a:ext cx="2528131" cy="202503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4584" y="6356350"/>
            <a:ext cx="2743200" cy="365125"/>
          </a:xfrm>
        </p:spPr>
        <p:txBody>
          <a:bodyPr/>
          <a:lstStyle>
            <a:lvl1pPr>
              <a:defRPr b="1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fld id="{8897CD1E-CEB3-164D-B340-6CD046ED21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2984876"/>
            <a:ext cx="9656747" cy="615059"/>
          </a:xfrm>
        </p:spPr>
        <p:txBody>
          <a:bodyPr>
            <a:normAutofit/>
          </a:bodyPr>
          <a:lstStyle>
            <a:lvl1pPr algn="ctr">
              <a:defRPr sz="2800" b="1" baseline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en-US" dirty="0"/>
              <a:t>CLOUD FPGA Title Style with QR Code</a:t>
            </a: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363745" y="6177591"/>
            <a:ext cx="1969934" cy="600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kern="1200">
                <a:solidFill>
                  <a:srgbClr val="00346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Computer Architecture</a:t>
            </a:r>
          </a:p>
          <a:p>
            <a:r>
              <a:rPr lang="en-US" sz="800" b="1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and Security Lab (CASLAB)</a:t>
            </a:r>
          </a:p>
          <a:p>
            <a:pPr>
              <a:spcBef>
                <a:spcPts val="200"/>
              </a:spcBef>
            </a:pPr>
            <a:r>
              <a:rPr lang="en-US" sz="800" b="0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  <a:hlinkClick r:id="rId3"/>
              </a:rPr>
              <a:t>https://caslab.io</a:t>
            </a:r>
            <a:r>
              <a:rPr lang="en-US" sz="800" b="0" baseline="0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endParaRPr lang="en-US" sz="800" b="0" dirty="0">
              <a:solidFill>
                <a:srgbClr val="154F9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939" y="2599317"/>
            <a:ext cx="2117390" cy="16960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" y="6174484"/>
            <a:ext cx="603504" cy="60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944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QC w/o Q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4584" y="6356350"/>
            <a:ext cx="2743200" cy="365125"/>
          </a:xfrm>
        </p:spPr>
        <p:txBody>
          <a:bodyPr/>
          <a:lstStyle>
            <a:lvl1pPr>
              <a:defRPr b="1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fld id="{8897CD1E-CEB3-164D-B340-6CD046ED21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987287"/>
            <a:ext cx="9656747" cy="612648"/>
          </a:xfrm>
          <a:prstGeom prst="rect">
            <a:avLst/>
          </a:prstGeom>
          <a:solidFill>
            <a:srgbClr val="154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2984876"/>
            <a:ext cx="9656747" cy="615059"/>
          </a:xfrm>
        </p:spPr>
        <p:txBody>
          <a:bodyPr>
            <a:normAutofit/>
          </a:bodyPr>
          <a:lstStyle>
            <a:lvl1pPr algn="ctr">
              <a:defRPr sz="2800" b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en-US" dirty="0"/>
              <a:t>PQC Title Style w/o QR Code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1" y="6176963"/>
            <a:ext cx="603971" cy="601025"/>
          </a:xfrm>
          <a:prstGeom prst="rect">
            <a:avLst/>
          </a:prstGeom>
        </p:spPr>
      </p:pic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363745" y="6177591"/>
            <a:ext cx="1969934" cy="600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kern="1200">
                <a:solidFill>
                  <a:srgbClr val="00346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Computer Architecture</a:t>
            </a:r>
          </a:p>
          <a:p>
            <a:r>
              <a:rPr lang="en-US" sz="800" b="1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and Security Lab (CASLAB)</a:t>
            </a:r>
          </a:p>
          <a:p>
            <a:pPr>
              <a:spcBef>
                <a:spcPts val="200"/>
              </a:spcBef>
            </a:pPr>
            <a:r>
              <a:rPr lang="en-US" sz="800" b="0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  <a:hlinkClick r:id="rId3"/>
              </a:rPr>
              <a:t>https://caslab.io</a:t>
            </a:r>
            <a:r>
              <a:rPr lang="en-US" sz="800" b="0" baseline="0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endParaRPr lang="en-US" sz="800" b="0" dirty="0">
              <a:solidFill>
                <a:srgbClr val="154F9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939" y="2420397"/>
            <a:ext cx="2117390" cy="205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38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QC with Q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4584" y="6356350"/>
            <a:ext cx="2743200" cy="365125"/>
          </a:xfrm>
        </p:spPr>
        <p:txBody>
          <a:bodyPr/>
          <a:lstStyle>
            <a:lvl1pPr>
              <a:defRPr b="1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fld id="{8897CD1E-CEB3-164D-B340-6CD046ED21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987287"/>
            <a:ext cx="9656747" cy="612648"/>
          </a:xfrm>
          <a:prstGeom prst="rect">
            <a:avLst/>
          </a:prstGeom>
          <a:solidFill>
            <a:srgbClr val="154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2984876"/>
            <a:ext cx="9656747" cy="615059"/>
          </a:xfrm>
        </p:spPr>
        <p:txBody>
          <a:bodyPr>
            <a:normAutofit/>
          </a:bodyPr>
          <a:lstStyle>
            <a:lvl1pPr algn="ctr">
              <a:defRPr sz="2800" b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en-US" dirty="0"/>
              <a:t>PQC Title Style with QR Code</a:t>
            </a: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363745" y="6177591"/>
            <a:ext cx="1969934" cy="600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kern="1200">
                <a:solidFill>
                  <a:srgbClr val="00346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Computer Architecture</a:t>
            </a:r>
          </a:p>
          <a:p>
            <a:r>
              <a:rPr lang="en-US" sz="800" b="1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and Security Lab (CASLAB)</a:t>
            </a:r>
          </a:p>
          <a:p>
            <a:pPr>
              <a:spcBef>
                <a:spcPts val="200"/>
              </a:spcBef>
            </a:pPr>
            <a:r>
              <a:rPr lang="en-US" sz="800" b="0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  <a:hlinkClick r:id="rId2"/>
              </a:rPr>
              <a:t>https://caslab.io</a:t>
            </a:r>
            <a:r>
              <a:rPr lang="en-US" sz="800" b="0" baseline="0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endParaRPr lang="en-US" sz="800" b="0" dirty="0">
              <a:solidFill>
                <a:srgbClr val="154F9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939" y="2420397"/>
            <a:ext cx="2117390" cy="2053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" y="6174484"/>
            <a:ext cx="603504" cy="60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0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965" y="310916"/>
            <a:ext cx="10348426" cy="615059"/>
          </a:xfrm>
        </p:spPr>
        <p:txBody>
          <a:bodyPr>
            <a:normAutofit/>
          </a:bodyPr>
          <a:lstStyle>
            <a:lvl1pPr>
              <a:defRPr sz="2800" b="1" baseline="0">
                <a:solidFill>
                  <a:srgbClr val="19518E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en-US" dirty="0"/>
              <a:t>Click to edit Outline title style w/o QR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964" y="1308746"/>
            <a:ext cx="11458937" cy="4868217"/>
          </a:xfrm>
        </p:spPr>
        <p:txBody>
          <a:bodyPr/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1800">
                <a:latin typeface="Roboto" charset="0"/>
                <a:ea typeface="Roboto" charset="0"/>
                <a:cs typeface="Roboto" charset="0"/>
              </a:defRPr>
            </a:lvl2pPr>
            <a:lvl3pPr>
              <a:defRPr sz="1600">
                <a:latin typeface="Roboto" charset="0"/>
                <a:ea typeface="Roboto" charset="0"/>
                <a:cs typeface="Roboto" charset="0"/>
              </a:defRPr>
            </a:lvl3pPr>
            <a:lvl4pPr>
              <a:defRPr sz="1400">
                <a:latin typeface="Roboto" charset="0"/>
                <a:ea typeface="Roboto" charset="0"/>
                <a:cs typeface="Roboto" charset="0"/>
              </a:defRPr>
            </a:lvl4pPr>
            <a:lvl5pPr>
              <a:defRPr sz="12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 dirty="0"/>
              <a:t>Click to edit Outline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4584" y="6356350"/>
            <a:ext cx="2743200" cy="365125"/>
          </a:xfrm>
        </p:spPr>
        <p:txBody>
          <a:bodyPr/>
          <a:lstStyle>
            <a:lvl1pPr>
              <a:defRPr sz="1200" b="1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fld id="{8897CD1E-CEB3-164D-B340-6CD046ED21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 rot="1144906">
            <a:off x="10569654" y="330936"/>
            <a:ext cx="1425034" cy="967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dirty="0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1" y="6176963"/>
            <a:ext cx="603971" cy="601025"/>
          </a:xfrm>
          <a:prstGeom prst="rect">
            <a:avLst/>
          </a:prstGeom>
        </p:spPr>
      </p:pic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363745" y="6177591"/>
            <a:ext cx="1969934" cy="600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kern="1200">
                <a:solidFill>
                  <a:srgbClr val="00346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Computer Architecture</a:t>
            </a:r>
          </a:p>
          <a:p>
            <a:r>
              <a:rPr lang="en-US" sz="800" b="1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and Security Lab (CASLAB)</a:t>
            </a:r>
          </a:p>
          <a:p>
            <a:pPr>
              <a:spcBef>
                <a:spcPts val="200"/>
              </a:spcBef>
            </a:pPr>
            <a:r>
              <a:rPr lang="en-US" sz="800" b="0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  <a:hlinkClick r:id="rId3"/>
              </a:rPr>
              <a:t>https://caslab.io</a:t>
            </a:r>
            <a:r>
              <a:rPr lang="en-US" sz="800" b="0" baseline="0" dirty="0">
                <a:solidFill>
                  <a:srgbClr val="154F90"/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endParaRPr lang="en-US" sz="800" b="0" dirty="0">
              <a:solidFill>
                <a:srgbClr val="154F90"/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950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Outline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Outline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fld id="{56C4EFE6-3655-824F-B66A-BD0EF53C6E08}" type="datetime1">
              <a:rPr lang="en-US" smtClean="0"/>
              <a:t>8/12/25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fld id="{8897CD1E-CEB3-164D-B340-6CD046ED21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1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90" r:id="rId2"/>
    <p:sldLayoutId id="2147484187" r:id="rId3"/>
    <p:sldLayoutId id="2147484191" r:id="rId4"/>
    <p:sldLayoutId id="2147484188" r:id="rId5"/>
    <p:sldLayoutId id="2147484192" r:id="rId6"/>
    <p:sldLayoutId id="2147484189" r:id="rId7"/>
    <p:sldLayoutId id="2147484193" r:id="rId8"/>
    <p:sldLayoutId id="2147484176" r:id="rId9"/>
    <p:sldLayoutId id="2147484194" r:id="rId10"/>
    <p:sldLayoutId id="2147484196" r:id="rId11"/>
    <p:sldLayoutId id="214748419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" charset="0"/>
          <a:ea typeface="Roboto" charset="0"/>
          <a:cs typeface="Robot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Roboto" charset="0"/>
          <a:ea typeface="Roboto" charset="0"/>
          <a:cs typeface="Robot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Roboto" charset="0"/>
          <a:ea typeface="Roboto" charset="0"/>
          <a:cs typeface="Robot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Roboto" charset="0"/>
          <a:ea typeface="Roboto" charset="0"/>
          <a:cs typeface="Robot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Roboto" charset="0"/>
          <a:ea typeface="Roboto" charset="0"/>
          <a:cs typeface="Robot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Roboto" charset="0"/>
          <a:ea typeface="Roboto" charset="0"/>
          <a:cs typeface="Robot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.png"/><Relationship Id="rId7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caslab.io/events/qccs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caslab.io/events/adsqcs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75" y="1114005"/>
            <a:ext cx="1595899" cy="15480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6D1F5C-DCA3-B1A0-9D9A-48A5AADB0156}"/>
              </a:ext>
            </a:extLst>
          </p:cNvPr>
          <p:cNvSpPr txBox="1"/>
          <p:nvPr/>
        </p:nvSpPr>
        <p:spPr>
          <a:xfrm>
            <a:off x="609600" y="1371600"/>
            <a:ext cx="9601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ea typeface="Roboto" charset="0"/>
                <a:cs typeface="Roboto" charset="0"/>
              </a:rPr>
              <a:t>Unified MEDS Accelerator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6356EC-CA50-95D5-52F6-93A5183420EE}"/>
              </a:ext>
            </a:extLst>
          </p:cNvPr>
          <p:cNvSpPr txBox="1"/>
          <p:nvPr/>
        </p:nvSpPr>
        <p:spPr>
          <a:xfrm>
            <a:off x="990600" y="3505200"/>
            <a:ext cx="100207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Sanjay Deshpande,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Yongseok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Lee, Mamuri Nawan, Kashif Nawaz, Ruben Niederhagen, Yunheung Paek, </a:t>
            </a:r>
            <a:r>
              <a:rPr lang="en-US" sz="2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Jakub Szefer</a:t>
            </a:r>
            <a:endParaRPr lang="en-US" sz="20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AF1B79-3294-99C7-7C3B-F60413ABB598}"/>
              </a:ext>
            </a:extLst>
          </p:cNvPr>
          <p:cNvGrpSpPr/>
          <p:nvPr/>
        </p:nvGrpSpPr>
        <p:grpSpPr>
          <a:xfrm>
            <a:off x="1447800" y="5817054"/>
            <a:ext cx="9134913" cy="702697"/>
            <a:chOff x="1325118" y="5776104"/>
            <a:chExt cx="9134913" cy="702697"/>
          </a:xfrm>
        </p:grpSpPr>
        <p:pic>
          <p:nvPicPr>
            <p:cNvPr id="10" name="Picture 2" descr="Technology Innovation Institute - Wikipedia">
              <a:extLst>
                <a:ext uri="{FF2B5EF4-FFF2-40B4-BE49-F238E27FC236}">
                  <a16:creationId xmlns:a16="http://schemas.microsoft.com/office/drawing/2014/main" id="{B3F20F96-3F24-303E-9838-2428BC5440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7631" y="5776104"/>
              <a:ext cx="1219200" cy="667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F85B8E3-21FC-F142-037C-547EDE946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5118" y="5926641"/>
              <a:ext cx="949198" cy="40798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FFCD50-30E8-9416-D6FE-19D16F0C2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49257" y="5825248"/>
              <a:ext cx="610774" cy="61077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DD7EF0A-1D91-0545-8D93-A99B947AA3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5565" b="25185"/>
            <a:stretch/>
          </p:blipFill>
          <p:spPr>
            <a:xfrm>
              <a:off x="3035142" y="5782469"/>
              <a:ext cx="2701663" cy="69633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3ED2FB-4D81-F2D6-AA2E-5CEBC410E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77657" y="5825248"/>
              <a:ext cx="610774" cy="6107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9003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BB577-8097-5549-AD0A-624517C77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964" y="1308747"/>
            <a:ext cx="11458937" cy="1434454"/>
          </a:xfrm>
        </p:spPr>
        <p:txBody>
          <a:bodyPr/>
          <a:lstStyle/>
          <a:p>
            <a:r>
              <a:rPr lang="en-US" dirty="0">
                <a:solidFill>
                  <a:srgbClr val="F2000E"/>
                </a:solidFill>
              </a:rPr>
              <a:t>Red </a:t>
            </a:r>
            <a:r>
              <a:rPr lang="en-US" dirty="0"/>
              <a:t>lines show </a:t>
            </a:r>
            <a:r>
              <a:rPr lang="en-US" b="1" dirty="0"/>
              <a:t>sign</a:t>
            </a:r>
            <a:r>
              <a:rPr lang="en-US" dirty="0"/>
              <a:t> only path, and </a:t>
            </a:r>
            <a:r>
              <a:rPr lang="en-US" dirty="0">
                <a:solidFill>
                  <a:srgbClr val="1618FA"/>
                </a:solidFill>
              </a:rPr>
              <a:t>blue </a:t>
            </a:r>
            <a:r>
              <a:rPr lang="en-US" dirty="0"/>
              <a:t>lines show </a:t>
            </a:r>
            <a:r>
              <a:rPr lang="en-US" b="1" dirty="0"/>
              <a:t>verify-only</a:t>
            </a:r>
            <a:r>
              <a:rPr lang="en-US" dirty="0"/>
              <a:t> path.</a:t>
            </a:r>
          </a:p>
          <a:p>
            <a:r>
              <a:rPr lang="en-US" dirty="0"/>
              <a:t>Both prime fields, 2039 and 4093, are close; therefore, the underlying arithmetic to support both can be designed efficiently with minimum overhead.</a:t>
            </a:r>
            <a:endParaRPr lang="en-US" dirty="0">
              <a:solidFill>
                <a:srgbClr val="1618F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73CB07-8BCB-827C-A763-866936D18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Design for Sign and Verify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C8691-0FD2-A10D-631E-6782597AE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7CD1E-CEB3-164D-B340-6CD046ED2103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40555E5-9615-996C-DE1A-7D0A8C01A68C}"/>
              </a:ext>
            </a:extLst>
          </p:cNvPr>
          <p:cNvGrpSpPr/>
          <p:nvPr/>
        </p:nvGrpSpPr>
        <p:grpSpPr>
          <a:xfrm>
            <a:off x="0" y="3429000"/>
            <a:ext cx="12049165" cy="1064020"/>
            <a:chOff x="0" y="3771868"/>
            <a:chExt cx="12049165" cy="106402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54D067-286C-1F4D-F5D0-5B5FAF587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202" t="1644" r="36363" b="65277"/>
            <a:stretch/>
          </p:blipFill>
          <p:spPr>
            <a:xfrm>
              <a:off x="0" y="3845656"/>
              <a:ext cx="2743200" cy="99023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5A787F-0591-59FD-CF2D-158513FA0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02" t="36983" r="3449" b="39637"/>
            <a:stretch/>
          </p:blipFill>
          <p:spPr>
            <a:xfrm>
              <a:off x="2590800" y="3957144"/>
              <a:ext cx="6553200" cy="767256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FF1F5BA-3C90-D1BF-BEEB-07F8EB901151}"/>
                </a:ext>
              </a:extLst>
            </p:cNvPr>
            <p:cNvGrpSpPr/>
            <p:nvPr/>
          </p:nvGrpSpPr>
          <p:grpSpPr>
            <a:xfrm>
              <a:off x="9118600" y="3771868"/>
              <a:ext cx="2930565" cy="952532"/>
              <a:chOff x="9118600" y="3771868"/>
              <a:chExt cx="2930565" cy="95253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BF01560-68A6-E542-3414-72B5C794C9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28283" t="63933" r="20202"/>
              <a:stretch/>
            </p:blipFill>
            <p:spPr>
              <a:xfrm>
                <a:off x="9178836" y="3771868"/>
                <a:ext cx="2870329" cy="95253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92ABB34E-5B2A-9AF9-B725-2B46DE5526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80551" y="4343400"/>
                <a:ext cx="0" cy="247666"/>
              </a:xfrm>
              <a:prstGeom prst="line">
                <a:avLst/>
              </a:prstGeom>
              <a:ln w="9525">
                <a:solidFill>
                  <a:srgbClr val="0E10FA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80885B3-9AEF-34E5-256C-D4B112D1F4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18600" y="4352544"/>
                <a:ext cx="60237" cy="0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7F6992C-DA5A-D2E0-0F79-C59E73A6D3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80551" y="4178808"/>
                <a:ext cx="1" cy="164592"/>
              </a:xfrm>
              <a:prstGeom prst="line">
                <a:avLst/>
              </a:prstGeom>
              <a:ln w="9525">
                <a:solidFill>
                  <a:srgbClr val="F2000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33862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24481-37CD-1DB5-AB83-3A06E3F55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734-E8EC-09F7-AB0D-2DDDF5E8F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MEDS Hardware: XOF and </a:t>
            </a:r>
            <a:r>
              <a:rPr lang="en-US" dirty="0" err="1"/>
              <a:t>ExpandInv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1D14E-B95A-544E-42D1-3C8D813B0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7CD1E-CEB3-164D-B340-6CD046ED210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DE8E9F-BFE3-DC06-03C9-29A68DA472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02" t="1644" r="36363" b="65277"/>
          <a:stretch/>
        </p:blipFill>
        <p:spPr>
          <a:xfrm>
            <a:off x="533400" y="2032194"/>
            <a:ext cx="2743200" cy="99023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F09291-1E59-5AEF-F5CC-CC38D57B9F4F}"/>
              </a:ext>
            </a:extLst>
          </p:cNvPr>
          <p:cNvGrpSpPr/>
          <p:nvPr/>
        </p:nvGrpSpPr>
        <p:grpSpPr>
          <a:xfrm>
            <a:off x="533400" y="4266557"/>
            <a:ext cx="2930565" cy="952532"/>
            <a:chOff x="9118600" y="3771868"/>
            <a:chExt cx="2930565" cy="95253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F2C7431-2608-28D2-5960-889DFFA6A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8283" t="63933" r="20202"/>
            <a:stretch/>
          </p:blipFill>
          <p:spPr>
            <a:xfrm>
              <a:off x="9178836" y="3771868"/>
              <a:ext cx="2870329" cy="952532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75FD954-21C5-47FF-158D-EFFA340D175B}"/>
                </a:ext>
              </a:extLst>
            </p:cNvPr>
            <p:cNvCxnSpPr>
              <a:cxnSpLocks/>
            </p:cNvCxnSpPr>
            <p:nvPr/>
          </p:nvCxnSpPr>
          <p:spPr>
            <a:xfrm>
              <a:off x="9180551" y="4343400"/>
              <a:ext cx="0" cy="247666"/>
            </a:xfrm>
            <a:prstGeom prst="line">
              <a:avLst/>
            </a:prstGeom>
            <a:ln w="9525">
              <a:solidFill>
                <a:srgbClr val="0E10F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BC9221-741D-BCE4-8D29-1EA51AE54C4E}"/>
                </a:ext>
              </a:extLst>
            </p:cNvPr>
            <p:cNvCxnSpPr>
              <a:cxnSpLocks/>
            </p:cNvCxnSpPr>
            <p:nvPr/>
          </p:nvCxnSpPr>
          <p:spPr>
            <a:xfrm>
              <a:off x="9118600" y="4352544"/>
              <a:ext cx="60237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C2D81B9-E25B-5192-66C9-4EBC30E29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80551" y="4178808"/>
              <a:ext cx="1" cy="164592"/>
            </a:xfrm>
            <a:prstGeom prst="line">
              <a:avLst/>
            </a:prstGeom>
            <a:ln w="9525">
              <a:solidFill>
                <a:srgbClr val="F2000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E7032D4-DBEF-5E97-C56F-21F1137F7B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2" t="36983" r="3449" b="39637"/>
          <a:stretch/>
        </p:blipFill>
        <p:spPr>
          <a:xfrm>
            <a:off x="457200" y="3225896"/>
            <a:ext cx="5253276" cy="615059"/>
          </a:xfrm>
          <a:prstGeom prst="rect">
            <a:avLst/>
          </a:prstGeom>
        </p:spPr>
      </p:pic>
      <p:sp>
        <p:nvSpPr>
          <p:cNvPr id="25" name="Diamond 24">
            <a:extLst>
              <a:ext uri="{FF2B5EF4-FFF2-40B4-BE49-F238E27FC236}">
                <a16:creationId xmlns:a16="http://schemas.microsoft.com/office/drawing/2014/main" id="{D641F651-8AA7-D34F-7EBB-EBA30D66C671}"/>
              </a:ext>
            </a:extLst>
          </p:cNvPr>
          <p:cNvSpPr/>
          <p:nvPr/>
        </p:nvSpPr>
        <p:spPr>
          <a:xfrm>
            <a:off x="6963494" y="4546750"/>
            <a:ext cx="755496" cy="635125"/>
          </a:xfrm>
          <a:prstGeom prst="diamond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800" dirty="0">
              <a:latin typeface="Consolas" panose="020B0609020204030204" pitchFamily="49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29034FB-8BE3-9B36-5725-F65D05BC9AA7}"/>
              </a:ext>
            </a:extLst>
          </p:cNvPr>
          <p:cNvSpPr/>
          <p:nvPr/>
        </p:nvSpPr>
        <p:spPr>
          <a:xfrm>
            <a:off x="6813513" y="680547"/>
            <a:ext cx="990600" cy="381000"/>
          </a:xfrm>
          <a:prstGeom prst="roundRect">
            <a:avLst/>
          </a:prstGeom>
          <a:solidFill>
            <a:srgbClr val="D8D6EB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XOF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021C4B-5962-1C6A-4FD2-D4D18C61039D}"/>
              </a:ext>
            </a:extLst>
          </p:cNvPr>
          <p:cNvSpPr/>
          <p:nvPr/>
        </p:nvSpPr>
        <p:spPr>
          <a:xfrm>
            <a:off x="6727113" y="3937150"/>
            <a:ext cx="1219200" cy="306022"/>
          </a:xfrm>
          <a:prstGeom prst="roundRect">
            <a:avLst/>
          </a:prstGeom>
          <a:solidFill>
            <a:srgbClr val="FFECDE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Systemizer</a:t>
            </a:r>
            <a:endParaRPr lang="en-US" sz="1400" dirty="0">
              <a:latin typeface="Consolas" panose="020B0609020204030204" pitchFamily="49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9C9A662-B67E-5F50-F71C-8EFCE11C795D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7308813" y="397769"/>
            <a:ext cx="5120" cy="28277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F5A3E5E-0578-40E0-2FF8-B71153714893}"/>
              </a:ext>
            </a:extLst>
          </p:cNvPr>
          <p:cNvSpPr/>
          <p:nvPr/>
        </p:nvSpPr>
        <p:spPr>
          <a:xfrm rot="5400000">
            <a:off x="7966038" y="1781314"/>
            <a:ext cx="1523999" cy="433311"/>
          </a:xfrm>
          <a:prstGeom prst="roundRect">
            <a:avLst/>
          </a:prstGeom>
          <a:solidFill>
            <a:srgbClr val="DDF1DC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PRNG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(SHAKE256)</a:t>
            </a: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18096FC1-BDCF-1A2F-E11D-CDE1CD8305AF}"/>
              </a:ext>
            </a:extLst>
          </p:cNvPr>
          <p:cNvCxnSpPr>
            <a:cxnSpLocks/>
            <a:stCxn id="26" idx="2"/>
          </p:cNvCxnSpPr>
          <p:nvPr/>
        </p:nvCxnSpPr>
        <p:spPr>
          <a:xfrm rot="16200000" flipH="1">
            <a:off x="7762875" y="607485"/>
            <a:ext cx="294446" cy="1202570"/>
          </a:xfrm>
          <a:prstGeom prst="bentConnector2">
            <a:avLst/>
          </a:prstGeom>
          <a:ln w="19050" cmpd="dbl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818F51C3-B1C9-1EB6-71A1-545B97409DBD}"/>
              </a:ext>
            </a:extLst>
          </p:cNvPr>
          <p:cNvCxnSpPr>
            <a:cxnSpLocks/>
          </p:cNvCxnSpPr>
          <p:nvPr/>
        </p:nvCxnSpPr>
        <p:spPr>
          <a:xfrm rot="10800000" flipV="1">
            <a:off x="7308817" y="1515258"/>
            <a:ext cx="1202567" cy="294446"/>
          </a:xfrm>
          <a:prstGeom prst="bentConnector3">
            <a:avLst>
              <a:gd name="adj1" fmla="val 100421"/>
            </a:avLst>
          </a:prstGeom>
          <a:ln w="19050" cmpd="dbl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00DA4F5-3055-04C6-AD46-4ED5C1934C60}"/>
              </a:ext>
            </a:extLst>
          </p:cNvPr>
          <p:cNvSpPr txBox="1"/>
          <p:nvPr/>
        </p:nvSpPr>
        <p:spPr>
          <a:xfrm>
            <a:off x="6353894" y="1774392"/>
            <a:ext cx="1905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Consolas" panose="020B0609020204030204" pitchFamily="49" charset="0"/>
              </a:rPr>
              <a:t>SigmaA</a:t>
            </a:r>
            <a:r>
              <a:rPr lang="en-US" sz="1400" dirty="0">
                <a:latin typeface="Consolas" panose="020B0609020204030204" pitchFamily="49" charset="0"/>
              </a:rPr>
              <a:t>, </a:t>
            </a:r>
            <a:r>
              <a:rPr lang="en-US" sz="1400" dirty="0" err="1">
                <a:latin typeface="Consolas" panose="020B0609020204030204" pitchFamily="49" charset="0"/>
              </a:rPr>
              <a:t>SigmaB</a:t>
            </a:r>
            <a:endParaRPr lang="en-US" sz="1400" dirty="0">
              <a:latin typeface="Consolas" panose="020B0609020204030204" pitchFamily="49" charset="0"/>
            </a:endParaRP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9963F8F8-3B34-3E0D-25CD-006956A8AB10}"/>
              </a:ext>
            </a:extLst>
          </p:cNvPr>
          <p:cNvCxnSpPr>
            <a:cxnSpLocks/>
            <a:stCxn id="32" idx="2"/>
          </p:cNvCxnSpPr>
          <p:nvPr/>
        </p:nvCxnSpPr>
        <p:spPr>
          <a:xfrm rot="16200000" flipH="1">
            <a:off x="7744840" y="1643723"/>
            <a:ext cx="328096" cy="1204987"/>
          </a:xfrm>
          <a:prstGeom prst="bentConnector2">
            <a:avLst/>
          </a:prstGeom>
          <a:ln w="19050" cmpd="dbl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745182F9-C91C-902A-1681-6B14CEFDA63D}"/>
              </a:ext>
            </a:extLst>
          </p:cNvPr>
          <p:cNvCxnSpPr>
            <a:cxnSpLocks/>
            <a:endCxn id="36" idx="0"/>
          </p:cNvCxnSpPr>
          <p:nvPr/>
        </p:nvCxnSpPr>
        <p:spPr>
          <a:xfrm rot="10800000" flipV="1">
            <a:off x="7340582" y="2624338"/>
            <a:ext cx="1170802" cy="319773"/>
          </a:xfrm>
          <a:prstGeom prst="bentConnector2">
            <a:avLst/>
          </a:prstGeom>
          <a:ln w="19050" cmpd="dbl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63713C3-FB1D-0C3E-AADF-2231515EDC22}"/>
              </a:ext>
            </a:extLst>
          </p:cNvPr>
          <p:cNvCxnSpPr>
            <a:cxnSpLocks/>
            <a:stCxn id="36" idx="2"/>
            <a:endCxn id="27" idx="0"/>
          </p:cNvCxnSpPr>
          <p:nvPr/>
        </p:nvCxnSpPr>
        <p:spPr>
          <a:xfrm flipH="1">
            <a:off x="7336713" y="3587788"/>
            <a:ext cx="3869" cy="3493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DB76E747-E7B0-7C61-02D5-A71E9338D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670" y="2944112"/>
            <a:ext cx="769824" cy="643676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3301139-F60C-9BA5-E0AE-AC671C489EA7}"/>
              </a:ext>
            </a:extLst>
          </p:cNvPr>
          <p:cNvCxnSpPr>
            <a:cxnSpLocks/>
            <a:stCxn id="27" idx="2"/>
            <a:endCxn id="25" idx="0"/>
          </p:cNvCxnSpPr>
          <p:nvPr/>
        </p:nvCxnSpPr>
        <p:spPr>
          <a:xfrm>
            <a:off x="7336713" y="4243172"/>
            <a:ext cx="4529" cy="30357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441459D1-AC5D-C132-9E99-310081991CFC}"/>
              </a:ext>
            </a:extLst>
          </p:cNvPr>
          <p:cNvCxnSpPr>
            <a:cxnSpLocks/>
            <a:stCxn id="43" idx="1"/>
            <a:endCxn id="32" idx="1"/>
          </p:cNvCxnSpPr>
          <p:nvPr/>
        </p:nvCxnSpPr>
        <p:spPr>
          <a:xfrm rot="10800000">
            <a:off x="6353894" y="1928281"/>
            <a:ext cx="616104" cy="3876512"/>
          </a:xfrm>
          <a:prstGeom prst="bentConnector3">
            <a:avLst>
              <a:gd name="adj1" fmla="val 137104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45B1D519-DF8D-D37E-3D38-0DEDA8E3EA4C}"/>
              </a:ext>
            </a:extLst>
          </p:cNvPr>
          <p:cNvCxnSpPr>
            <a:cxnSpLocks/>
            <a:stCxn id="25" idx="3"/>
            <a:endCxn id="29" idx="3"/>
          </p:cNvCxnSpPr>
          <p:nvPr/>
        </p:nvCxnSpPr>
        <p:spPr>
          <a:xfrm flipV="1">
            <a:off x="7718990" y="2759969"/>
            <a:ext cx="1009047" cy="2104344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A481702-10E6-1199-0E41-71A419910AB4}"/>
              </a:ext>
            </a:extLst>
          </p:cNvPr>
          <p:cNvSpPr txBox="1"/>
          <p:nvPr/>
        </p:nvSpPr>
        <p:spPr>
          <a:xfrm>
            <a:off x="6932936" y="4725786"/>
            <a:ext cx="8771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Consolas" panose="020B0609020204030204" pitchFamily="49" charset="0"/>
              </a:rPr>
              <a:t>Identity?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CAB1421-26CE-0294-9F3D-E6CA5B6A4FA2}"/>
              </a:ext>
            </a:extLst>
          </p:cNvPr>
          <p:cNvSpPr txBox="1"/>
          <p:nvPr/>
        </p:nvSpPr>
        <p:spPr>
          <a:xfrm>
            <a:off x="6559740" y="5533969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No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F386C3-E040-78B4-4409-C13BD023D6B1}"/>
              </a:ext>
            </a:extLst>
          </p:cNvPr>
          <p:cNvSpPr txBox="1"/>
          <p:nvPr/>
        </p:nvSpPr>
        <p:spPr>
          <a:xfrm>
            <a:off x="7678679" y="4624855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No</a:t>
            </a:r>
          </a:p>
        </p:txBody>
      </p:sp>
      <p:sp>
        <p:nvSpPr>
          <p:cNvPr id="43" name="Diamond 42">
            <a:extLst>
              <a:ext uri="{FF2B5EF4-FFF2-40B4-BE49-F238E27FC236}">
                <a16:creationId xmlns:a16="http://schemas.microsoft.com/office/drawing/2014/main" id="{5803E98D-5D55-74C3-51B0-7CBB58D96856}"/>
              </a:ext>
            </a:extLst>
          </p:cNvPr>
          <p:cNvSpPr/>
          <p:nvPr/>
        </p:nvSpPr>
        <p:spPr>
          <a:xfrm>
            <a:off x="6969998" y="5487230"/>
            <a:ext cx="755496" cy="635125"/>
          </a:xfrm>
          <a:prstGeom prst="diamond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800" dirty="0">
              <a:latin typeface="Consolas" panose="020B0609020204030204" pitchFamily="49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DBDB0A-94F4-243D-0103-6E8E97CC511D}"/>
              </a:ext>
            </a:extLst>
          </p:cNvPr>
          <p:cNvSpPr txBox="1"/>
          <p:nvPr/>
        </p:nvSpPr>
        <p:spPr>
          <a:xfrm>
            <a:off x="7051584" y="5600328"/>
            <a:ext cx="6270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Consolas" panose="020B0609020204030204" pitchFamily="49" charset="0"/>
              </a:rPr>
              <a:t>A &amp; B </a:t>
            </a:r>
          </a:p>
          <a:p>
            <a:pPr algn="ctr"/>
            <a:r>
              <a:rPr lang="en-US" sz="1050" dirty="0">
                <a:latin typeface="Consolas" panose="020B0609020204030204" pitchFamily="49" charset="0"/>
              </a:rPr>
              <a:t>done?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7127E07-70FF-FB03-0BAB-0EFDE40F8717}"/>
              </a:ext>
            </a:extLst>
          </p:cNvPr>
          <p:cNvCxnSpPr>
            <a:cxnSpLocks/>
            <a:stCxn id="25" idx="2"/>
            <a:endCxn id="43" idx="0"/>
          </p:cNvCxnSpPr>
          <p:nvPr/>
        </p:nvCxnSpPr>
        <p:spPr>
          <a:xfrm>
            <a:off x="7341242" y="5181875"/>
            <a:ext cx="6504" cy="30535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67B6EAE-32EC-C4DC-235C-5EBC6BCB995D}"/>
              </a:ext>
            </a:extLst>
          </p:cNvPr>
          <p:cNvSpPr txBox="1"/>
          <p:nvPr/>
        </p:nvSpPr>
        <p:spPr>
          <a:xfrm rot="16200000">
            <a:off x="5502747" y="3623969"/>
            <a:ext cx="10391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onsolas" panose="020B0609020204030204" pitchFamily="49" charset="0"/>
              </a:rPr>
              <a:t>generate B</a:t>
            </a:r>
            <a:endParaRPr lang="en-US" sz="12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5881013-D7FE-DE69-D0CF-68D076482FE9}"/>
              </a:ext>
            </a:extLst>
          </p:cNvPr>
          <p:cNvSpPr txBox="1"/>
          <p:nvPr/>
        </p:nvSpPr>
        <p:spPr>
          <a:xfrm rot="5400000">
            <a:off x="8492236" y="3608581"/>
            <a:ext cx="688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redo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126845D-B43D-C2CE-8303-F3C7EF8EC445}"/>
              </a:ext>
            </a:extLst>
          </p:cNvPr>
          <p:cNvCxnSpPr>
            <a:cxnSpLocks/>
          </p:cNvCxnSpPr>
          <p:nvPr/>
        </p:nvCxnSpPr>
        <p:spPr>
          <a:xfrm>
            <a:off x="7347746" y="6120945"/>
            <a:ext cx="6504" cy="30535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FEBE4D6-529D-3951-E40E-C9C2B3DEE881}"/>
              </a:ext>
            </a:extLst>
          </p:cNvPr>
          <p:cNvSpPr txBox="1"/>
          <p:nvPr/>
        </p:nvSpPr>
        <p:spPr>
          <a:xfrm>
            <a:off x="7365131" y="5138862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yes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24A524A-72D0-2D2F-536C-7A6E65E22EC9}"/>
              </a:ext>
            </a:extLst>
          </p:cNvPr>
          <p:cNvCxnSpPr>
            <a:cxnSpLocks/>
          </p:cNvCxnSpPr>
          <p:nvPr/>
        </p:nvCxnSpPr>
        <p:spPr>
          <a:xfrm flipV="1">
            <a:off x="1981200" y="373337"/>
            <a:ext cx="5181600" cy="2869533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9BA9BCE-CC4B-B3E7-007A-1AFD9182E5C8}"/>
              </a:ext>
            </a:extLst>
          </p:cNvPr>
          <p:cNvCxnSpPr>
            <a:cxnSpLocks/>
          </p:cNvCxnSpPr>
          <p:nvPr/>
        </p:nvCxnSpPr>
        <p:spPr>
          <a:xfrm>
            <a:off x="1981200" y="3840955"/>
            <a:ext cx="5355513" cy="2643708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2F1BD66-4694-5AD9-226F-5F2126DAA266}"/>
              </a:ext>
            </a:extLst>
          </p:cNvPr>
          <p:cNvSpPr txBox="1"/>
          <p:nvPr/>
        </p:nvSpPr>
        <p:spPr>
          <a:xfrm>
            <a:off x="7654932" y="3314116"/>
            <a:ext cx="74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onsolas" panose="020B0609020204030204" pitchFamily="49" charset="0"/>
              </a:rPr>
              <a:t>e.g., </a:t>
            </a:r>
          </a:p>
          <a:p>
            <a:r>
              <a:rPr lang="en-US" sz="1000" dirty="0" err="1">
                <a:latin typeface="Consolas" panose="020B0609020204030204" pitchFamily="49" charset="0"/>
              </a:rPr>
              <a:t>A</a:t>
            </a:r>
            <a:r>
              <a:rPr lang="en-US" sz="1000" baseline="-25000" dirty="0" err="1">
                <a:latin typeface="Consolas" panose="020B0609020204030204" pitchFamily="49" charset="0"/>
              </a:rPr>
              <a:t>mxm</a:t>
            </a:r>
            <a:r>
              <a:rPr lang="en-US" sz="1000" dirty="0">
                <a:latin typeface="Consolas" panose="020B0609020204030204" pitchFamily="49" charset="0"/>
              </a:rPr>
              <a:t>, </a:t>
            </a:r>
            <a:r>
              <a:rPr lang="en-US" sz="1000" dirty="0" err="1">
                <a:latin typeface="Consolas" panose="020B0609020204030204" pitchFamily="49" charset="0"/>
              </a:rPr>
              <a:t>B</a:t>
            </a:r>
            <a:r>
              <a:rPr lang="en-US" sz="1000" baseline="-25000" dirty="0" err="1">
                <a:latin typeface="Consolas" panose="020B0609020204030204" pitchFamily="49" charset="0"/>
              </a:rPr>
              <a:t>nxn</a:t>
            </a:r>
            <a:endParaRPr lang="en-US" sz="1000" dirty="0">
              <a:latin typeface="Consolas" panose="020B0609020204030204" pitchFamily="49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FABB2DA-4888-9C38-B324-0CEBDFEA03EE}"/>
              </a:ext>
            </a:extLst>
          </p:cNvPr>
          <p:cNvSpPr/>
          <p:nvPr/>
        </p:nvSpPr>
        <p:spPr>
          <a:xfrm>
            <a:off x="3442282" y="3217433"/>
            <a:ext cx="2355421" cy="623522"/>
          </a:xfrm>
          <a:prstGeom prst="rect">
            <a:avLst/>
          </a:prstGeom>
          <a:solidFill>
            <a:schemeClr val="tx1">
              <a:lumMod val="50000"/>
              <a:lumOff val="50000"/>
              <a:alpha val="44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10665A3-8F4B-3891-E21C-51605BD14BA7}"/>
              </a:ext>
            </a:extLst>
          </p:cNvPr>
          <p:cNvSpPr txBox="1"/>
          <p:nvPr/>
        </p:nvSpPr>
        <p:spPr>
          <a:xfrm>
            <a:off x="6612500" y="6536531"/>
            <a:ext cx="15180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>
                <a:latin typeface="Consolas" panose="020B0609020204030204" pitchFamily="49" charset="0"/>
              </a:rPr>
              <a:t>A_tilde</a:t>
            </a:r>
            <a:r>
              <a:rPr lang="en-US" sz="1100" dirty="0">
                <a:latin typeface="Consolas" panose="020B0609020204030204" pitchFamily="49" charset="0"/>
              </a:rPr>
              <a:t>, </a:t>
            </a:r>
            <a:r>
              <a:rPr lang="en-US" sz="1100" dirty="0" err="1">
                <a:latin typeface="Consolas" panose="020B0609020204030204" pitchFamily="49" charset="0"/>
              </a:rPr>
              <a:t>B_tilde</a:t>
            </a:r>
            <a:endParaRPr lang="en-US" sz="1100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C6DAFAB-B3DF-2FB2-D705-1F5D277BB717}"/>
              </a:ext>
            </a:extLst>
          </p:cNvPr>
          <p:cNvCxnSpPr>
            <a:cxnSpLocks/>
          </p:cNvCxnSpPr>
          <p:nvPr/>
        </p:nvCxnSpPr>
        <p:spPr>
          <a:xfrm>
            <a:off x="4447400" y="1856985"/>
            <a:ext cx="2304059" cy="2066847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74DD7D4-69FE-1591-23D5-EFC23DBB2AEA}"/>
              </a:ext>
            </a:extLst>
          </p:cNvPr>
          <p:cNvCxnSpPr>
            <a:cxnSpLocks/>
          </p:cNvCxnSpPr>
          <p:nvPr/>
        </p:nvCxnSpPr>
        <p:spPr>
          <a:xfrm flipV="1">
            <a:off x="4461661" y="4243172"/>
            <a:ext cx="2275498" cy="1362617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75">
            <a:extLst>
              <a:ext uri="{FF2B5EF4-FFF2-40B4-BE49-F238E27FC236}">
                <a16:creationId xmlns:a16="http://schemas.microsoft.com/office/drawing/2014/main" id="{A5C33862-9490-F8C7-2718-863D6E7C6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42" y="1543939"/>
            <a:ext cx="4930140" cy="4443560"/>
          </a:xfrm>
          <a:prstGeom prst="rect">
            <a:avLst/>
          </a:prstGeom>
        </p:spPr>
      </p:pic>
      <p:sp>
        <p:nvSpPr>
          <p:cNvPr id="78" name="Right Brace 77">
            <a:extLst>
              <a:ext uri="{FF2B5EF4-FFF2-40B4-BE49-F238E27FC236}">
                <a16:creationId xmlns:a16="http://schemas.microsoft.com/office/drawing/2014/main" id="{B6E461AA-5337-63BE-C113-BE1A34054DA3}"/>
              </a:ext>
            </a:extLst>
          </p:cNvPr>
          <p:cNvSpPr/>
          <p:nvPr/>
        </p:nvSpPr>
        <p:spPr>
          <a:xfrm>
            <a:off x="2895600" y="2015586"/>
            <a:ext cx="201614" cy="3471644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299E7BD-6D20-6D39-D4BE-8420414EB3D8}"/>
              </a:ext>
            </a:extLst>
          </p:cNvPr>
          <p:cNvSpPr txBox="1"/>
          <p:nvPr/>
        </p:nvSpPr>
        <p:spPr>
          <a:xfrm>
            <a:off x="3133747" y="3347190"/>
            <a:ext cx="2659033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S</a:t>
            </a:r>
            <a:r>
              <a:rPr lang="en-US" sz="1400" b="1" baseline="-25000" dirty="0"/>
              <a:t>1 </a:t>
            </a:r>
            <a:r>
              <a:rPr lang="en-US" sz="1400" dirty="0"/>
              <a:t>- </a:t>
            </a:r>
            <a:r>
              <a:rPr lang="en-US" sz="1400" b="1" dirty="0"/>
              <a:t>performance parameter</a:t>
            </a:r>
            <a:r>
              <a:rPr lang="en-US" sz="1400" dirty="0"/>
              <a:t> to adjust </a:t>
            </a:r>
            <a:r>
              <a:rPr lang="en-US" sz="1400" b="1" dirty="0"/>
              <a:t>time</a:t>
            </a:r>
            <a:r>
              <a:rPr lang="en-US" sz="1400" dirty="0"/>
              <a:t> taken by the </a:t>
            </a:r>
            <a:r>
              <a:rPr lang="en-US" sz="1400" b="1" dirty="0" err="1"/>
              <a:t>Systemizer</a:t>
            </a:r>
            <a:r>
              <a:rPr lang="en-US" sz="1400" dirty="0"/>
              <a:t> at the cost of </a:t>
            </a:r>
            <a:r>
              <a:rPr lang="en-US" sz="1400" b="1" dirty="0"/>
              <a:t>area</a:t>
            </a:r>
          </a:p>
        </p:txBody>
      </p:sp>
    </p:spTree>
    <p:extLst>
      <p:ext uri="{BB962C8B-B14F-4D97-AF65-F5344CB8AC3E}">
        <p14:creationId xmlns:p14="http://schemas.microsoft.com/office/powerpoint/2010/main" val="424851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  <p:bldP spid="32" grpId="0"/>
      <p:bldP spid="40" grpId="0"/>
      <p:bldP spid="41" grpId="0"/>
      <p:bldP spid="42" grpId="0"/>
      <p:bldP spid="43" grpId="0" animBg="1"/>
      <p:bldP spid="44" grpId="0"/>
      <p:bldP spid="46" grpId="0"/>
      <p:bldP spid="47" grpId="0"/>
      <p:bldP spid="49" grpId="0"/>
      <p:bldP spid="52" grpId="0"/>
      <p:bldP spid="65" grpId="0" animBg="1"/>
      <p:bldP spid="67" grpId="0"/>
      <p:bldP spid="78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0B6A1-AFBC-6ACF-7AB5-FBF18D722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6043BE1C-3148-E75C-86AD-EF0654C385D8}"/>
              </a:ext>
            </a:extLst>
          </p:cNvPr>
          <p:cNvCxnSpPr>
            <a:cxnSpLocks/>
            <a:stCxn id="138" idx="2"/>
            <a:endCxn id="21" idx="1"/>
          </p:cNvCxnSpPr>
          <p:nvPr/>
        </p:nvCxnSpPr>
        <p:spPr>
          <a:xfrm flipV="1">
            <a:off x="6874855" y="4226342"/>
            <a:ext cx="3109504" cy="1069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221EC2F-CC52-062C-59CB-DA0E7688B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MEDS Hardware: </a:t>
            </a:r>
            <a:r>
              <a:rPr lang="el-GR" dirty="0"/>
              <a:t>π</a:t>
            </a:r>
            <a:r>
              <a:rPr lang="en-US" dirty="0"/>
              <a:t> = AG</a:t>
            </a:r>
            <a:r>
              <a:rPr lang="en-US" baseline="-25000" dirty="0"/>
              <a:t>0</a:t>
            </a:r>
            <a:r>
              <a:rPr lang="en-US" dirty="0"/>
              <a:t>B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974A5-B355-B5C3-1300-BAEE5C089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7CD1E-CEB3-164D-B340-6CD046ED210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98963D-17D3-B70A-7CEC-0F2B2B502C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02" t="36983" r="3449" b="39637"/>
          <a:stretch/>
        </p:blipFill>
        <p:spPr>
          <a:xfrm>
            <a:off x="457200" y="3225896"/>
            <a:ext cx="5253276" cy="615059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81744B27-3BBF-DEE0-0E7E-DD9707F5BB82}"/>
              </a:ext>
            </a:extLst>
          </p:cNvPr>
          <p:cNvSpPr/>
          <p:nvPr/>
        </p:nvSpPr>
        <p:spPr>
          <a:xfrm>
            <a:off x="4114800" y="3217433"/>
            <a:ext cx="1682903" cy="623522"/>
          </a:xfrm>
          <a:prstGeom prst="rect">
            <a:avLst/>
          </a:prstGeom>
          <a:solidFill>
            <a:schemeClr val="tx1">
              <a:lumMod val="50000"/>
              <a:lumOff val="50000"/>
              <a:alpha val="44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A433C-34D9-E49E-59F4-9324924AA2F5}"/>
              </a:ext>
            </a:extLst>
          </p:cNvPr>
          <p:cNvSpPr/>
          <p:nvPr/>
        </p:nvSpPr>
        <p:spPr>
          <a:xfrm>
            <a:off x="421741" y="3225896"/>
            <a:ext cx="3007259" cy="623522"/>
          </a:xfrm>
          <a:prstGeom prst="rect">
            <a:avLst/>
          </a:prstGeom>
          <a:solidFill>
            <a:schemeClr val="tx1">
              <a:lumMod val="50000"/>
              <a:lumOff val="50000"/>
              <a:alpha val="44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0E05B037-6CB6-F739-B82E-B082512A41F0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6381050" y="1004328"/>
            <a:ext cx="1200813" cy="3001479"/>
          </a:xfrm>
          <a:prstGeom prst="bentConnector2">
            <a:avLst/>
          </a:prstGeom>
          <a:ln w="1270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658A77-0276-12E6-6465-CEC7BB0039E4}"/>
              </a:ext>
            </a:extLst>
          </p:cNvPr>
          <p:cNvSpPr/>
          <p:nvPr/>
        </p:nvSpPr>
        <p:spPr>
          <a:xfrm>
            <a:off x="7149394" y="3839424"/>
            <a:ext cx="730871" cy="795840"/>
          </a:xfrm>
          <a:prstGeom prst="roundRect">
            <a:avLst/>
          </a:prstGeom>
          <a:solidFill>
            <a:srgbClr val="FBD7F7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Mat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Mul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AGB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608B2F-0DC7-8E95-69D7-E2BA2728D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972" y="2083364"/>
            <a:ext cx="769824" cy="64367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E75246-5DBA-965C-1DD8-4B465EDB355E}"/>
              </a:ext>
            </a:extLst>
          </p:cNvPr>
          <p:cNvCxnSpPr>
            <a:cxnSpLocks/>
          </p:cNvCxnSpPr>
          <p:nvPr/>
        </p:nvCxnSpPr>
        <p:spPr>
          <a:xfrm flipH="1" flipV="1">
            <a:off x="13563216" y="2051928"/>
            <a:ext cx="497515" cy="234279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5D2BFE0-763B-DEFD-5135-2A101ED29A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606514"/>
              </p:ext>
            </p:extLst>
          </p:nvPr>
        </p:nvGraphicFramePr>
        <p:xfrm>
          <a:off x="7581862" y="665571"/>
          <a:ext cx="3429009" cy="67751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337530">
                  <a:extLst>
                    <a:ext uri="{9D8B030D-6E8A-4147-A177-3AD203B41FA5}">
                      <a16:colId xmlns:a16="http://schemas.microsoft.com/office/drawing/2014/main" val="1022402888"/>
                    </a:ext>
                  </a:extLst>
                </a:gridCol>
                <a:gridCol w="264655">
                  <a:extLst>
                    <a:ext uri="{9D8B030D-6E8A-4147-A177-3AD203B41FA5}">
                      <a16:colId xmlns:a16="http://schemas.microsoft.com/office/drawing/2014/main" val="802218277"/>
                    </a:ext>
                  </a:extLst>
                </a:gridCol>
                <a:gridCol w="264655">
                  <a:extLst>
                    <a:ext uri="{9D8B030D-6E8A-4147-A177-3AD203B41FA5}">
                      <a16:colId xmlns:a16="http://schemas.microsoft.com/office/drawing/2014/main" val="2903356876"/>
                    </a:ext>
                  </a:extLst>
                </a:gridCol>
                <a:gridCol w="264655">
                  <a:extLst>
                    <a:ext uri="{9D8B030D-6E8A-4147-A177-3AD203B41FA5}">
                      <a16:colId xmlns:a16="http://schemas.microsoft.com/office/drawing/2014/main" val="1442308728"/>
                    </a:ext>
                  </a:extLst>
                </a:gridCol>
                <a:gridCol w="272326">
                  <a:extLst>
                    <a:ext uri="{9D8B030D-6E8A-4147-A177-3AD203B41FA5}">
                      <a16:colId xmlns:a16="http://schemas.microsoft.com/office/drawing/2014/main" val="2617576895"/>
                    </a:ext>
                  </a:extLst>
                </a:gridCol>
                <a:gridCol w="184108">
                  <a:extLst>
                    <a:ext uri="{9D8B030D-6E8A-4147-A177-3AD203B41FA5}">
                      <a16:colId xmlns:a16="http://schemas.microsoft.com/office/drawing/2014/main" val="1098362321"/>
                    </a:ext>
                  </a:extLst>
                </a:gridCol>
                <a:gridCol w="184108">
                  <a:extLst>
                    <a:ext uri="{9D8B030D-6E8A-4147-A177-3AD203B41FA5}">
                      <a16:colId xmlns:a16="http://schemas.microsoft.com/office/drawing/2014/main" val="1979345031"/>
                    </a:ext>
                  </a:extLst>
                </a:gridCol>
                <a:gridCol w="184108">
                  <a:extLst>
                    <a:ext uri="{9D8B030D-6E8A-4147-A177-3AD203B41FA5}">
                      <a16:colId xmlns:a16="http://schemas.microsoft.com/office/drawing/2014/main" val="3202106699"/>
                    </a:ext>
                  </a:extLst>
                </a:gridCol>
                <a:gridCol w="184108">
                  <a:extLst>
                    <a:ext uri="{9D8B030D-6E8A-4147-A177-3AD203B41FA5}">
                      <a16:colId xmlns:a16="http://schemas.microsoft.com/office/drawing/2014/main" val="3636808747"/>
                    </a:ext>
                  </a:extLst>
                </a:gridCol>
                <a:gridCol w="184108">
                  <a:extLst>
                    <a:ext uri="{9D8B030D-6E8A-4147-A177-3AD203B41FA5}">
                      <a16:colId xmlns:a16="http://schemas.microsoft.com/office/drawing/2014/main" val="695063494"/>
                    </a:ext>
                  </a:extLst>
                </a:gridCol>
                <a:gridCol w="184108">
                  <a:extLst>
                    <a:ext uri="{9D8B030D-6E8A-4147-A177-3AD203B41FA5}">
                      <a16:colId xmlns:a16="http://schemas.microsoft.com/office/drawing/2014/main" val="9263478"/>
                    </a:ext>
                  </a:extLst>
                </a:gridCol>
                <a:gridCol w="184108">
                  <a:extLst>
                    <a:ext uri="{9D8B030D-6E8A-4147-A177-3AD203B41FA5}">
                      <a16:colId xmlns:a16="http://schemas.microsoft.com/office/drawing/2014/main" val="1381198727"/>
                    </a:ext>
                  </a:extLst>
                </a:gridCol>
                <a:gridCol w="184108">
                  <a:extLst>
                    <a:ext uri="{9D8B030D-6E8A-4147-A177-3AD203B41FA5}">
                      <a16:colId xmlns:a16="http://schemas.microsoft.com/office/drawing/2014/main" val="117182984"/>
                    </a:ext>
                  </a:extLst>
                </a:gridCol>
                <a:gridCol w="184108">
                  <a:extLst>
                    <a:ext uri="{9D8B030D-6E8A-4147-A177-3AD203B41FA5}">
                      <a16:colId xmlns:a16="http://schemas.microsoft.com/office/drawing/2014/main" val="3290021752"/>
                    </a:ext>
                  </a:extLst>
                </a:gridCol>
                <a:gridCol w="184108">
                  <a:extLst>
                    <a:ext uri="{9D8B030D-6E8A-4147-A177-3AD203B41FA5}">
                      <a16:colId xmlns:a16="http://schemas.microsoft.com/office/drawing/2014/main" val="347844793"/>
                    </a:ext>
                  </a:extLst>
                </a:gridCol>
                <a:gridCol w="184108">
                  <a:extLst>
                    <a:ext uri="{9D8B030D-6E8A-4147-A177-3AD203B41FA5}">
                      <a16:colId xmlns:a16="http://schemas.microsoft.com/office/drawing/2014/main" val="1238123232"/>
                    </a:ext>
                  </a:extLst>
                </a:gridCol>
              </a:tblGrid>
              <a:tr h="1693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89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53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60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41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84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36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53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86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76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27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83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80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892638"/>
                  </a:ext>
                </a:extLst>
              </a:tr>
              <a:tr h="1693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46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96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58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77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83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27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72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50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27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88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19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43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442515"/>
                  </a:ext>
                </a:extLst>
              </a:tr>
              <a:tr h="1693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56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40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100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82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45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57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53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79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77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59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55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13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53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82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617642"/>
                  </a:ext>
                </a:extLst>
              </a:tr>
              <a:tr h="1693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82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solidFill>
                            <a:srgbClr val="000000"/>
                          </a:solidFill>
                          <a:effectLst/>
                        </a:rPr>
                        <a:t>26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45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94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86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82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83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54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90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65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67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70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97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854461"/>
                  </a:ext>
                </a:extLst>
              </a:tr>
            </a:tbl>
          </a:graphicData>
        </a:graphic>
      </p:graphicFrame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4DAB135-DF54-C739-4C48-1D07AF324145}"/>
              </a:ext>
            </a:extLst>
          </p:cNvPr>
          <p:cNvSpPr/>
          <p:nvPr/>
        </p:nvSpPr>
        <p:spPr>
          <a:xfrm>
            <a:off x="8089973" y="3829645"/>
            <a:ext cx="730871" cy="795840"/>
          </a:xfrm>
          <a:prstGeom prst="roundRect">
            <a:avLst/>
          </a:prstGeom>
          <a:solidFill>
            <a:srgbClr val="FBD7F7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Mat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Mul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AGB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B93F987-84F4-6E33-2C69-C5F0EA9E22BB}"/>
              </a:ext>
            </a:extLst>
          </p:cNvPr>
          <p:cNvSpPr/>
          <p:nvPr/>
        </p:nvSpPr>
        <p:spPr>
          <a:xfrm>
            <a:off x="9984359" y="3828422"/>
            <a:ext cx="730871" cy="795840"/>
          </a:xfrm>
          <a:prstGeom prst="roundRect">
            <a:avLst/>
          </a:prstGeom>
          <a:solidFill>
            <a:srgbClr val="FBD7F7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Mat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Mul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AGB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9262BCF-63AE-8D22-BA4A-8B360C8AD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5394" y="2058915"/>
            <a:ext cx="769824" cy="643676"/>
          </a:xfrm>
          <a:prstGeom prst="rect">
            <a:avLst/>
          </a:prstGeom>
        </p:spPr>
      </p:pic>
      <p:sp>
        <p:nvSpPr>
          <p:cNvPr id="23" name="Flowchart: Manual Operation 22">
            <a:extLst>
              <a:ext uri="{FF2B5EF4-FFF2-40B4-BE49-F238E27FC236}">
                <a16:creationId xmlns:a16="http://schemas.microsoft.com/office/drawing/2014/main" id="{417F0F08-363E-C79C-12A3-24FAC57A9DB6}"/>
              </a:ext>
            </a:extLst>
          </p:cNvPr>
          <p:cNvSpPr/>
          <p:nvPr/>
        </p:nvSpPr>
        <p:spPr>
          <a:xfrm>
            <a:off x="7149394" y="3514474"/>
            <a:ext cx="685800" cy="152400"/>
          </a:xfrm>
          <a:prstGeom prst="flowChartManualOperation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Manual Operation 23">
            <a:extLst>
              <a:ext uri="{FF2B5EF4-FFF2-40B4-BE49-F238E27FC236}">
                <a16:creationId xmlns:a16="http://schemas.microsoft.com/office/drawing/2014/main" id="{9315A15D-5EDC-B57C-D3E8-15C445F5AE1D}"/>
              </a:ext>
            </a:extLst>
          </p:cNvPr>
          <p:cNvSpPr/>
          <p:nvPr/>
        </p:nvSpPr>
        <p:spPr>
          <a:xfrm>
            <a:off x="8135044" y="3514474"/>
            <a:ext cx="685800" cy="152400"/>
          </a:xfrm>
          <a:prstGeom prst="flowChartManualOperation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Manual Operation 54">
            <a:extLst>
              <a:ext uri="{FF2B5EF4-FFF2-40B4-BE49-F238E27FC236}">
                <a16:creationId xmlns:a16="http://schemas.microsoft.com/office/drawing/2014/main" id="{F227C532-BCB3-808C-F68F-7D3078413FB2}"/>
              </a:ext>
            </a:extLst>
          </p:cNvPr>
          <p:cNvSpPr/>
          <p:nvPr/>
        </p:nvSpPr>
        <p:spPr>
          <a:xfrm>
            <a:off x="10012104" y="3480949"/>
            <a:ext cx="685800" cy="152400"/>
          </a:xfrm>
          <a:prstGeom prst="flowChartManualOperation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C0DBD9C8-CC60-C15A-9018-BAEDB1EE2ECD}"/>
              </a:ext>
            </a:extLst>
          </p:cNvPr>
          <p:cNvCxnSpPr>
            <a:stCxn id="9" idx="2"/>
          </p:cNvCxnSpPr>
          <p:nvPr/>
        </p:nvCxnSpPr>
        <p:spPr>
          <a:xfrm rot="5400000">
            <a:off x="7318222" y="2786812"/>
            <a:ext cx="787434" cy="667890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148738AE-D65C-E11C-6202-7B5EEC09CA5B}"/>
              </a:ext>
            </a:extLst>
          </p:cNvPr>
          <p:cNvCxnSpPr>
            <a:cxnSpLocks/>
          </p:cNvCxnSpPr>
          <p:nvPr/>
        </p:nvCxnSpPr>
        <p:spPr>
          <a:xfrm rot="16200000" flipH="1">
            <a:off x="7991336" y="3175304"/>
            <a:ext cx="393720" cy="284623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6D897D0C-F986-12AB-CF8F-FECD4EC469DD}"/>
              </a:ext>
            </a:extLst>
          </p:cNvPr>
          <p:cNvCxnSpPr>
            <a:cxnSpLocks/>
          </p:cNvCxnSpPr>
          <p:nvPr/>
        </p:nvCxnSpPr>
        <p:spPr>
          <a:xfrm>
            <a:off x="8045884" y="3119804"/>
            <a:ext cx="2115266" cy="336323"/>
          </a:xfrm>
          <a:prstGeom prst="bentConnector3">
            <a:avLst>
              <a:gd name="adj1" fmla="val 10018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D17377AE-EA47-FB32-55EE-C17B48A2DE51}"/>
              </a:ext>
            </a:extLst>
          </p:cNvPr>
          <p:cNvCxnSpPr>
            <a:cxnSpLocks/>
          </p:cNvCxnSpPr>
          <p:nvPr/>
        </p:nvCxnSpPr>
        <p:spPr>
          <a:xfrm rot="10800000" flipV="1">
            <a:off x="7660973" y="2789863"/>
            <a:ext cx="2159334" cy="724610"/>
          </a:xfrm>
          <a:prstGeom prst="bentConnector3">
            <a:avLst>
              <a:gd name="adj1" fmla="val 10004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FCE84C12-B072-78F5-B86B-A8A2023EFD06}"/>
              </a:ext>
            </a:extLst>
          </p:cNvPr>
          <p:cNvCxnSpPr>
            <a:cxnSpLocks/>
          </p:cNvCxnSpPr>
          <p:nvPr/>
        </p:nvCxnSpPr>
        <p:spPr>
          <a:xfrm>
            <a:off x="9820307" y="2789863"/>
            <a:ext cx="705120" cy="676254"/>
          </a:xfrm>
          <a:prstGeom prst="bentConnector3">
            <a:avLst>
              <a:gd name="adj1" fmla="val 9993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1901203-9D08-485C-0F52-EE8A5C6B575F}"/>
              </a:ext>
            </a:extLst>
          </p:cNvPr>
          <p:cNvCxnSpPr>
            <a:cxnSpLocks/>
          </p:cNvCxnSpPr>
          <p:nvPr/>
        </p:nvCxnSpPr>
        <p:spPr>
          <a:xfrm>
            <a:off x="8673394" y="2789863"/>
            <a:ext cx="0" cy="7246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0EAE69C-87BF-CE6F-9678-326FAC358C7A}"/>
              </a:ext>
            </a:extLst>
          </p:cNvPr>
          <p:cNvCxnSpPr>
            <a:stCxn id="22" idx="2"/>
          </p:cNvCxnSpPr>
          <p:nvPr/>
        </p:nvCxnSpPr>
        <p:spPr>
          <a:xfrm>
            <a:off x="9820306" y="2702591"/>
            <a:ext cx="1" cy="87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98B2257-878E-74F3-1F38-1FC49572F2B6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7492294" y="3666874"/>
            <a:ext cx="0" cy="161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850C722-F4B4-7619-9D62-FE8A7278D822}"/>
              </a:ext>
            </a:extLst>
          </p:cNvPr>
          <p:cNvCxnSpPr>
            <a:cxnSpLocks/>
          </p:cNvCxnSpPr>
          <p:nvPr/>
        </p:nvCxnSpPr>
        <p:spPr>
          <a:xfrm>
            <a:off x="8455408" y="3666333"/>
            <a:ext cx="0" cy="161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F373BC74-0E70-F52F-4E36-E142E230AC25}"/>
              </a:ext>
            </a:extLst>
          </p:cNvPr>
          <p:cNvCxnSpPr>
            <a:cxnSpLocks/>
          </p:cNvCxnSpPr>
          <p:nvPr/>
        </p:nvCxnSpPr>
        <p:spPr>
          <a:xfrm>
            <a:off x="10344409" y="3653307"/>
            <a:ext cx="0" cy="161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6DD7B88E-F0C2-22EF-73F0-EF9E4F774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207596"/>
              </p:ext>
            </p:extLst>
          </p:nvPr>
        </p:nvGraphicFramePr>
        <p:xfrm>
          <a:off x="7933016" y="5812733"/>
          <a:ext cx="3429009" cy="67751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337530">
                  <a:extLst>
                    <a:ext uri="{9D8B030D-6E8A-4147-A177-3AD203B41FA5}">
                      <a16:colId xmlns:a16="http://schemas.microsoft.com/office/drawing/2014/main" val="1022402888"/>
                    </a:ext>
                  </a:extLst>
                </a:gridCol>
                <a:gridCol w="264655">
                  <a:extLst>
                    <a:ext uri="{9D8B030D-6E8A-4147-A177-3AD203B41FA5}">
                      <a16:colId xmlns:a16="http://schemas.microsoft.com/office/drawing/2014/main" val="802218277"/>
                    </a:ext>
                  </a:extLst>
                </a:gridCol>
                <a:gridCol w="264655">
                  <a:extLst>
                    <a:ext uri="{9D8B030D-6E8A-4147-A177-3AD203B41FA5}">
                      <a16:colId xmlns:a16="http://schemas.microsoft.com/office/drawing/2014/main" val="2903356876"/>
                    </a:ext>
                  </a:extLst>
                </a:gridCol>
                <a:gridCol w="264655">
                  <a:extLst>
                    <a:ext uri="{9D8B030D-6E8A-4147-A177-3AD203B41FA5}">
                      <a16:colId xmlns:a16="http://schemas.microsoft.com/office/drawing/2014/main" val="1442308728"/>
                    </a:ext>
                  </a:extLst>
                </a:gridCol>
                <a:gridCol w="272326">
                  <a:extLst>
                    <a:ext uri="{9D8B030D-6E8A-4147-A177-3AD203B41FA5}">
                      <a16:colId xmlns:a16="http://schemas.microsoft.com/office/drawing/2014/main" val="2617576895"/>
                    </a:ext>
                  </a:extLst>
                </a:gridCol>
                <a:gridCol w="184108">
                  <a:extLst>
                    <a:ext uri="{9D8B030D-6E8A-4147-A177-3AD203B41FA5}">
                      <a16:colId xmlns:a16="http://schemas.microsoft.com/office/drawing/2014/main" val="1098362321"/>
                    </a:ext>
                  </a:extLst>
                </a:gridCol>
                <a:gridCol w="184108">
                  <a:extLst>
                    <a:ext uri="{9D8B030D-6E8A-4147-A177-3AD203B41FA5}">
                      <a16:colId xmlns:a16="http://schemas.microsoft.com/office/drawing/2014/main" val="1979345031"/>
                    </a:ext>
                  </a:extLst>
                </a:gridCol>
                <a:gridCol w="184108">
                  <a:extLst>
                    <a:ext uri="{9D8B030D-6E8A-4147-A177-3AD203B41FA5}">
                      <a16:colId xmlns:a16="http://schemas.microsoft.com/office/drawing/2014/main" val="3202106699"/>
                    </a:ext>
                  </a:extLst>
                </a:gridCol>
                <a:gridCol w="184108">
                  <a:extLst>
                    <a:ext uri="{9D8B030D-6E8A-4147-A177-3AD203B41FA5}">
                      <a16:colId xmlns:a16="http://schemas.microsoft.com/office/drawing/2014/main" val="3636808747"/>
                    </a:ext>
                  </a:extLst>
                </a:gridCol>
                <a:gridCol w="184108">
                  <a:extLst>
                    <a:ext uri="{9D8B030D-6E8A-4147-A177-3AD203B41FA5}">
                      <a16:colId xmlns:a16="http://schemas.microsoft.com/office/drawing/2014/main" val="695063494"/>
                    </a:ext>
                  </a:extLst>
                </a:gridCol>
                <a:gridCol w="184108">
                  <a:extLst>
                    <a:ext uri="{9D8B030D-6E8A-4147-A177-3AD203B41FA5}">
                      <a16:colId xmlns:a16="http://schemas.microsoft.com/office/drawing/2014/main" val="9263478"/>
                    </a:ext>
                  </a:extLst>
                </a:gridCol>
                <a:gridCol w="184108">
                  <a:extLst>
                    <a:ext uri="{9D8B030D-6E8A-4147-A177-3AD203B41FA5}">
                      <a16:colId xmlns:a16="http://schemas.microsoft.com/office/drawing/2014/main" val="1381198727"/>
                    </a:ext>
                  </a:extLst>
                </a:gridCol>
                <a:gridCol w="184108">
                  <a:extLst>
                    <a:ext uri="{9D8B030D-6E8A-4147-A177-3AD203B41FA5}">
                      <a16:colId xmlns:a16="http://schemas.microsoft.com/office/drawing/2014/main" val="117182984"/>
                    </a:ext>
                  </a:extLst>
                </a:gridCol>
                <a:gridCol w="184108">
                  <a:extLst>
                    <a:ext uri="{9D8B030D-6E8A-4147-A177-3AD203B41FA5}">
                      <a16:colId xmlns:a16="http://schemas.microsoft.com/office/drawing/2014/main" val="3290021752"/>
                    </a:ext>
                  </a:extLst>
                </a:gridCol>
                <a:gridCol w="184108">
                  <a:extLst>
                    <a:ext uri="{9D8B030D-6E8A-4147-A177-3AD203B41FA5}">
                      <a16:colId xmlns:a16="http://schemas.microsoft.com/office/drawing/2014/main" val="347844793"/>
                    </a:ext>
                  </a:extLst>
                </a:gridCol>
                <a:gridCol w="184108">
                  <a:extLst>
                    <a:ext uri="{9D8B030D-6E8A-4147-A177-3AD203B41FA5}">
                      <a16:colId xmlns:a16="http://schemas.microsoft.com/office/drawing/2014/main" val="1238123232"/>
                    </a:ext>
                  </a:extLst>
                </a:gridCol>
              </a:tblGrid>
              <a:tr h="16937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65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79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87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46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82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66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97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45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892638"/>
                  </a:ext>
                </a:extLst>
              </a:tr>
              <a:tr h="16937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82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38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38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62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74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98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442515"/>
                  </a:ext>
                </a:extLst>
              </a:tr>
              <a:tr h="16937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63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44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54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77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46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617642"/>
                  </a:ext>
                </a:extLst>
              </a:tr>
              <a:tr h="16937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59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84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86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98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45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92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89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854461"/>
                  </a:ext>
                </a:extLst>
              </a:tr>
            </a:tbl>
          </a:graphicData>
        </a:graphic>
      </p:graphicFrame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C06AD55-E54E-169B-2782-417BBBDC3E44}"/>
              </a:ext>
            </a:extLst>
          </p:cNvPr>
          <p:cNvCxnSpPr>
            <a:cxnSpLocks/>
          </p:cNvCxnSpPr>
          <p:nvPr/>
        </p:nvCxnSpPr>
        <p:spPr>
          <a:xfrm flipH="1">
            <a:off x="13586024" y="3824832"/>
            <a:ext cx="474707" cy="2024224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05398F87-820E-126D-2E20-0CBD4CA795FF}"/>
              </a:ext>
            </a:extLst>
          </p:cNvPr>
          <p:cNvSpPr txBox="1"/>
          <p:nvPr/>
        </p:nvSpPr>
        <p:spPr>
          <a:xfrm>
            <a:off x="7703599" y="1744151"/>
            <a:ext cx="949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A_tilde</a:t>
            </a:r>
            <a:r>
              <a:rPr lang="en-US" sz="1400" baseline="-25000" dirty="0" err="1"/>
              <a:t>mxm</a:t>
            </a:r>
            <a:endParaRPr lang="en-US" sz="1400" baseline="-250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BE2A90E-CABD-B934-DCD8-06CA00807312}"/>
              </a:ext>
            </a:extLst>
          </p:cNvPr>
          <p:cNvSpPr txBox="1"/>
          <p:nvPr/>
        </p:nvSpPr>
        <p:spPr>
          <a:xfrm>
            <a:off x="9435394" y="1743062"/>
            <a:ext cx="876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B_tilde</a:t>
            </a:r>
            <a:r>
              <a:rPr lang="en-US" sz="1400" baseline="-25000" dirty="0" err="1"/>
              <a:t>nxn</a:t>
            </a:r>
            <a:endParaRPr lang="en-US" sz="1400" baseline="-2500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AC2DE54-EABC-599E-F51F-D339C7DE7679}"/>
              </a:ext>
            </a:extLst>
          </p:cNvPr>
          <p:cNvSpPr txBox="1"/>
          <p:nvPr/>
        </p:nvSpPr>
        <p:spPr>
          <a:xfrm>
            <a:off x="9013631" y="346392"/>
            <a:ext cx="65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G0</a:t>
            </a:r>
            <a:r>
              <a:rPr lang="en-US" sz="1400" baseline="-25000" dirty="0"/>
              <a:t>kxmn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988A7E4-FB9A-3C3A-C7B4-FF2B0F3A0B53}"/>
              </a:ext>
            </a:extLst>
          </p:cNvPr>
          <p:cNvSpPr txBox="1"/>
          <p:nvPr/>
        </p:nvSpPr>
        <p:spPr>
          <a:xfrm>
            <a:off x="9395830" y="5498522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Gi</a:t>
            </a:r>
            <a:r>
              <a:rPr lang="en-US" sz="1400" baseline="-25000" dirty="0" err="1"/>
              <a:t>kxmn</a:t>
            </a:r>
            <a:endParaRPr lang="en-US" sz="1400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BBA7980-1DD0-1028-EAB4-FDF0548C4840}"/>
              </a:ext>
            </a:extLst>
          </p:cNvPr>
          <p:cNvSpPr txBox="1"/>
          <p:nvPr/>
        </p:nvSpPr>
        <p:spPr>
          <a:xfrm>
            <a:off x="1524000" y="5806299"/>
            <a:ext cx="2659033" cy="95410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</a:t>
            </a:r>
            <a:r>
              <a:rPr lang="en-US" sz="1400" b="1" baseline="-25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performance parameter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 adjust 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taken by the 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matrix multiplication 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 the cost of 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area</a:t>
            </a:r>
          </a:p>
        </p:txBody>
      </p:sp>
      <p:sp>
        <p:nvSpPr>
          <p:cNvPr id="89" name="Right Brace 88">
            <a:extLst>
              <a:ext uri="{FF2B5EF4-FFF2-40B4-BE49-F238E27FC236}">
                <a16:creationId xmlns:a16="http://schemas.microsoft.com/office/drawing/2014/main" id="{7CE9002D-8B88-5FAE-CC51-46AB1BEFFF27}"/>
              </a:ext>
            </a:extLst>
          </p:cNvPr>
          <p:cNvSpPr/>
          <p:nvPr/>
        </p:nvSpPr>
        <p:spPr>
          <a:xfrm rot="16200000">
            <a:off x="8736077" y="1900612"/>
            <a:ext cx="380998" cy="3679951"/>
          </a:xfrm>
          <a:prstGeom prst="rightBrac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7AEB2693-1E65-F61E-A9B2-F64BD2213914}"/>
              </a:ext>
            </a:extLst>
          </p:cNvPr>
          <p:cNvCxnSpPr>
            <a:cxnSpLocks/>
          </p:cNvCxnSpPr>
          <p:nvPr/>
        </p:nvCxnSpPr>
        <p:spPr>
          <a:xfrm>
            <a:off x="9043780" y="4224448"/>
            <a:ext cx="626103" cy="1224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or: Elbow 128">
            <a:extLst>
              <a:ext uri="{FF2B5EF4-FFF2-40B4-BE49-F238E27FC236}">
                <a16:creationId xmlns:a16="http://schemas.microsoft.com/office/drawing/2014/main" id="{63E53C16-221E-5252-30E3-5A64EBE8A6D3}"/>
              </a:ext>
            </a:extLst>
          </p:cNvPr>
          <p:cNvCxnSpPr>
            <a:cxnSpLocks/>
            <a:stCxn id="155" idx="1"/>
            <a:endCxn id="72" idx="1"/>
          </p:cNvCxnSpPr>
          <p:nvPr/>
        </p:nvCxnSpPr>
        <p:spPr>
          <a:xfrm rot="16200000" flipH="1" flipV="1">
            <a:off x="7764733" y="4994600"/>
            <a:ext cx="1325174" cy="988608"/>
          </a:xfrm>
          <a:prstGeom prst="bentConnector4">
            <a:avLst>
              <a:gd name="adj1" fmla="val 30281"/>
              <a:gd name="adj2" fmla="val 123123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Picture 136">
            <a:extLst>
              <a:ext uri="{FF2B5EF4-FFF2-40B4-BE49-F238E27FC236}">
                <a16:creationId xmlns:a16="http://schemas.microsoft.com/office/drawing/2014/main" id="{ABD0317F-6DE4-6BA3-8573-7FCF6C457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792" y="766166"/>
            <a:ext cx="785029" cy="570930"/>
          </a:xfrm>
          <a:prstGeom prst="rect">
            <a:avLst/>
          </a:prstGeom>
        </p:spPr>
      </p:pic>
      <p:sp>
        <p:nvSpPr>
          <p:cNvPr id="138" name="Flowchart: Manual Operation 137">
            <a:extLst>
              <a:ext uri="{FF2B5EF4-FFF2-40B4-BE49-F238E27FC236}">
                <a16:creationId xmlns:a16="http://schemas.microsoft.com/office/drawing/2014/main" id="{856C049F-A4EF-4B92-2E68-C1793F1CF937}"/>
              </a:ext>
            </a:extLst>
          </p:cNvPr>
          <p:cNvSpPr/>
          <p:nvPr/>
        </p:nvSpPr>
        <p:spPr>
          <a:xfrm rot="16200000">
            <a:off x="6455755" y="4160833"/>
            <a:ext cx="685800" cy="152400"/>
          </a:xfrm>
          <a:prstGeom prst="flowChartManualOperation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B4F1970B-E867-04F2-86D3-DA24D2F8F12B}"/>
              </a:ext>
            </a:extLst>
          </p:cNvPr>
          <p:cNvCxnSpPr>
            <a:cxnSpLocks/>
            <a:stCxn id="138" idx="2"/>
          </p:cNvCxnSpPr>
          <p:nvPr/>
        </p:nvCxnSpPr>
        <p:spPr>
          <a:xfrm>
            <a:off x="6874855" y="4237033"/>
            <a:ext cx="27453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E30D08E0-950E-FCA9-F99E-CB470528E7F7}"/>
              </a:ext>
            </a:extLst>
          </p:cNvPr>
          <p:cNvCxnSpPr>
            <a:cxnSpLocks/>
          </p:cNvCxnSpPr>
          <p:nvPr/>
        </p:nvCxnSpPr>
        <p:spPr>
          <a:xfrm>
            <a:off x="7880265" y="4235809"/>
            <a:ext cx="2167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ight Brace 154">
            <a:extLst>
              <a:ext uri="{FF2B5EF4-FFF2-40B4-BE49-F238E27FC236}">
                <a16:creationId xmlns:a16="http://schemas.microsoft.com/office/drawing/2014/main" id="{F2086845-1A71-D1C9-BDA5-A783456E4421}"/>
              </a:ext>
            </a:extLst>
          </p:cNvPr>
          <p:cNvSpPr/>
          <p:nvPr/>
        </p:nvSpPr>
        <p:spPr>
          <a:xfrm rot="5400000">
            <a:off x="8827380" y="2914162"/>
            <a:ext cx="188488" cy="3635822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0" name="Connector: Elbow 159">
            <a:extLst>
              <a:ext uri="{FF2B5EF4-FFF2-40B4-BE49-F238E27FC236}">
                <a16:creationId xmlns:a16="http://schemas.microsoft.com/office/drawing/2014/main" id="{5F6A9AEC-3A13-C82A-0035-3B42284967A5}"/>
              </a:ext>
            </a:extLst>
          </p:cNvPr>
          <p:cNvCxnSpPr>
            <a:cxnSpLocks/>
            <a:stCxn id="72" idx="2"/>
          </p:cNvCxnSpPr>
          <p:nvPr/>
        </p:nvCxnSpPr>
        <p:spPr>
          <a:xfrm rot="5400000" flipH="1">
            <a:off x="7150529" y="3993258"/>
            <a:ext cx="2068918" cy="2925065"/>
          </a:xfrm>
          <a:prstGeom prst="bentConnector4">
            <a:avLst>
              <a:gd name="adj1" fmla="val -11049"/>
              <a:gd name="adj2" fmla="val 111193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66DE796F-1E98-51D1-DB12-FF948E8FBCD3}"/>
              </a:ext>
            </a:extLst>
          </p:cNvPr>
          <p:cNvCxnSpPr>
            <a:cxnSpLocks/>
          </p:cNvCxnSpPr>
          <p:nvPr/>
        </p:nvCxnSpPr>
        <p:spPr>
          <a:xfrm>
            <a:off x="6381049" y="4005807"/>
            <a:ext cx="34140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5CBAC366-85A3-5F93-F812-98DBB7459057}"/>
              </a:ext>
            </a:extLst>
          </p:cNvPr>
          <p:cNvCxnSpPr>
            <a:cxnSpLocks/>
          </p:cNvCxnSpPr>
          <p:nvPr/>
        </p:nvCxnSpPr>
        <p:spPr>
          <a:xfrm>
            <a:off x="9082778" y="3425148"/>
            <a:ext cx="626103" cy="1224"/>
          </a:xfrm>
          <a:prstGeom prst="line">
            <a:avLst/>
          </a:prstGeom>
          <a:ln w="222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4B7C989C-155D-531D-BD89-B31D091AA17F}"/>
              </a:ext>
            </a:extLst>
          </p:cNvPr>
          <p:cNvCxnSpPr>
            <a:cxnSpLocks/>
            <a:stCxn id="89" idx="1"/>
            <a:endCxn id="88" idx="2"/>
          </p:cNvCxnSpPr>
          <p:nvPr/>
        </p:nvCxnSpPr>
        <p:spPr>
          <a:xfrm flipV="1">
            <a:off x="8926577" y="2595208"/>
            <a:ext cx="0" cy="95488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F622AC5B-DE16-689E-824E-814F3302F1E3}"/>
              </a:ext>
            </a:extLst>
          </p:cNvPr>
          <p:cNvSpPr txBox="1"/>
          <p:nvPr/>
        </p:nvSpPr>
        <p:spPr>
          <a:xfrm>
            <a:off x="7440677" y="1856544"/>
            <a:ext cx="2971799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S</a:t>
            </a:r>
            <a:r>
              <a:rPr lang="en-US" sz="1400" b="1" baseline="-25000" dirty="0" err="1"/>
              <a:t>mat</a:t>
            </a:r>
            <a:r>
              <a:rPr lang="en-US" sz="1400" baseline="-25000" dirty="0"/>
              <a:t> </a:t>
            </a:r>
            <a:r>
              <a:rPr lang="en-US" sz="1400" dirty="0"/>
              <a:t>represents another performance parameter to adjust number of matrix multiplication units running in parallel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92FF1F5C-608E-6E5A-5F9C-8FC20EC9D6E0}"/>
              </a:ext>
            </a:extLst>
          </p:cNvPr>
          <p:cNvSpPr txBox="1"/>
          <p:nvPr/>
        </p:nvSpPr>
        <p:spPr>
          <a:xfrm>
            <a:off x="2638535" y="1115496"/>
            <a:ext cx="457755" cy="276999"/>
          </a:xfrm>
          <a:prstGeom prst="rect">
            <a:avLst/>
          </a:prstGeom>
          <a:solidFill>
            <a:srgbClr val="F8E3D6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</a:t>
            </a:r>
            <a:r>
              <a:rPr lang="en-US" sz="1200" b="1" baseline="-25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endParaRPr lang="en-US" sz="12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A7540DF-6D74-6BE4-F10B-8A8BB48DF480}"/>
              </a:ext>
            </a:extLst>
          </p:cNvPr>
          <p:cNvCxnSpPr>
            <a:cxnSpLocks/>
          </p:cNvCxnSpPr>
          <p:nvPr/>
        </p:nvCxnSpPr>
        <p:spPr>
          <a:xfrm flipH="1">
            <a:off x="3962400" y="665571"/>
            <a:ext cx="2519126" cy="2790556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BAD6D4-0452-D1B0-20A7-029700266557}"/>
              </a:ext>
            </a:extLst>
          </p:cNvPr>
          <p:cNvCxnSpPr>
            <a:cxnSpLocks/>
          </p:cNvCxnSpPr>
          <p:nvPr/>
        </p:nvCxnSpPr>
        <p:spPr>
          <a:xfrm flipH="1" flipV="1">
            <a:off x="4038600" y="3633349"/>
            <a:ext cx="2286000" cy="3072251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8" name="Picture 177">
            <a:extLst>
              <a:ext uri="{FF2B5EF4-FFF2-40B4-BE49-F238E27FC236}">
                <a16:creationId xmlns:a16="http://schemas.microsoft.com/office/drawing/2014/main" id="{78DE851E-E2BD-E40B-5632-9E93FACF1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48" y="1102963"/>
            <a:ext cx="5667917" cy="4078637"/>
          </a:xfrm>
          <a:prstGeom prst="rect">
            <a:avLst/>
          </a:prstGeom>
        </p:spPr>
      </p:pic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3A046DA8-767C-3130-17D9-43B4E989E969}"/>
              </a:ext>
            </a:extLst>
          </p:cNvPr>
          <p:cNvCxnSpPr>
            <a:cxnSpLocks/>
          </p:cNvCxnSpPr>
          <p:nvPr/>
        </p:nvCxnSpPr>
        <p:spPr>
          <a:xfrm flipH="1" flipV="1">
            <a:off x="5486400" y="1102963"/>
            <a:ext cx="1662994" cy="2791169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87A30FA6-C439-82EE-650C-3083314B0CB9}"/>
              </a:ext>
            </a:extLst>
          </p:cNvPr>
          <p:cNvCxnSpPr>
            <a:cxnSpLocks/>
          </p:cNvCxnSpPr>
          <p:nvPr/>
        </p:nvCxnSpPr>
        <p:spPr>
          <a:xfrm flipH="1">
            <a:off x="5486400" y="4579933"/>
            <a:ext cx="1662994" cy="601667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2237AC26-16A5-EE37-58F6-EC109FA8E9D1}"/>
              </a:ext>
            </a:extLst>
          </p:cNvPr>
          <p:cNvCxnSpPr>
            <a:cxnSpLocks/>
            <a:endCxn id="86" idx="0"/>
          </p:cNvCxnSpPr>
          <p:nvPr/>
        </p:nvCxnSpPr>
        <p:spPr>
          <a:xfrm>
            <a:off x="2853517" y="4953000"/>
            <a:ext cx="0" cy="85329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64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4" grpId="0" animBg="1"/>
      <p:bldP spid="55" grpId="0" animBg="1"/>
      <p:bldP spid="82" grpId="0"/>
      <p:bldP spid="83" grpId="0"/>
      <p:bldP spid="84" grpId="0"/>
      <p:bldP spid="85" grpId="0"/>
      <p:bldP spid="86" grpId="0" animBg="1"/>
      <p:bldP spid="89" grpId="0" animBg="1"/>
      <p:bldP spid="138" grpId="0" animBg="1"/>
      <p:bldP spid="155" grpId="0" animBg="1"/>
      <p:bldP spid="88" grpId="0" animBg="1"/>
      <p:bldP spid="20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90DE1-ED15-B330-F519-84A13FFCA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031FE-6261-5357-817B-E89226E4B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MEDS Hardware: SF </a:t>
            </a:r>
            <a:r>
              <a:rPr lang="en-US" dirty="0" err="1"/>
              <a:t>Systemizer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DA8BA0-35A6-422D-83B9-161F42BB8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7CD1E-CEB3-164D-B340-6CD046ED210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68B032-9465-79DB-E32B-1FB434BC3A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02" t="36983" r="3449" b="39637"/>
          <a:stretch/>
        </p:blipFill>
        <p:spPr>
          <a:xfrm>
            <a:off x="457200" y="3225896"/>
            <a:ext cx="5253276" cy="615059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1E7F11D3-A0B7-6960-C597-312DF8008DFC}"/>
              </a:ext>
            </a:extLst>
          </p:cNvPr>
          <p:cNvSpPr/>
          <p:nvPr/>
        </p:nvSpPr>
        <p:spPr>
          <a:xfrm>
            <a:off x="4775457" y="3217433"/>
            <a:ext cx="1022246" cy="623522"/>
          </a:xfrm>
          <a:prstGeom prst="rect">
            <a:avLst/>
          </a:prstGeom>
          <a:solidFill>
            <a:schemeClr val="tx1">
              <a:lumMod val="50000"/>
              <a:lumOff val="50000"/>
              <a:alpha val="44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087EE3-F00E-EC94-D866-B4D65DC0A6EF}"/>
              </a:ext>
            </a:extLst>
          </p:cNvPr>
          <p:cNvSpPr/>
          <p:nvPr/>
        </p:nvSpPr>
        <p:spPr>
          <a:xfrm>
            <a:off x="421741" y="3225896"/>
            <a:ext cx="3648162" cy="623522"/>
          </a:xfrm>
          <a:prstGeom prst="rect">
            <a:avLst/>
          </a:prstGeom>
          <a:solidFill>
            <a:schemeClr val="tx1">
              <a:lumMod val="50000"/>
              <a:lumOff val="50000"/>
              <a:alpha val="44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7CEB06-CA2B-B3C3-9BFC-B71403DC7620}"/>
              </a:ext>
            </a:extLst>
          </p:cNvPr>
          <p:cNvCxnSpPr>
            <a:cxnSpLocks/>
          </p:cNvCxnSpPr>
          <p:nvPr/>
        </p:nvCxnSpPr>
        <p:spPr>
          <a:xfrm flipH="1" flipV="1">
            <a:off x="13563216" y="2051928"/>
            <a:ext cx="497515" cy="234279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F4EF638-3074-85D5-1E9C-C301FA37F1FA}"/>
              </a:ext>
            </a:extLst>
          </p:cNvPr>
          <p:cNvCxnSpPr>
            <a:cxnSpLocks/>
          </p:cNvCxnSpPr>
          <p:nvPr/>
        </p:nvCxnSpPr>
        <p:spPr>
          <a:xfrm flipH="1">
            <a:off x="13586024" y="3824832"/>
            <a:ext cx="474707" cy="2024224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A4B7BDBD-ACA2-0B36-8B9E-2EF2A2574C10}"/>
              </a:ext>
            </a:extLst>
          </p:cNvPr>
          <p:cNvCxnSpPr>
            <a:cxnSpLocks/>
          </p:cNvCxnSpPr>
          <p:nvPr/>
        </p:nvCxnSpPr>
        <p:spPr>
          <a:xfrm flipH="1">
            <a:off x="4648200" y="1930496"/>
            <a:ext cx="2711897" cy="1498504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71615EDC-8BE6-5EF2-6706-270DE59521DF}"/>
              </a:ext>
            </a:extLst>
          </p:cNvPr>
          <p:cNvCxnSpPr>
            <a:cxnSpLocks/>
          </p:cNvCxnSpPr>
          <p:nvPr/>
        </p:nvCxnSpPr>
        <p:spPr>
          <a:xfrm flipH="1" flipV="1">
            <a:off x="4662494" y="3657600"/>
            <a:ext cx="2697603" cy="1473296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A1BB74D-1950-AF71-F3B5-3E279CBBFE7B}"/>
              </a:ext>
            </a:extLst>
          </p:cNvPr>
          <p:cNvSpPr/>
          <p:nvPr/>
        </p:nvSpPr>
        <p:spPr>
          <a:xfrm>
            <a:off x="7893497" y="3225896"/>
            <a:ext cx="1795447" cy="609600"/>
          </a:xfrm>
          <a:prstGeom prst="roundRect">
            <a:avLst/>
          </a:prstGeom>
          <a:solidFill>
            <a:srgbClr val="FFECDE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SF_Systemizer</a:t>
            </a:r>
            <a:endParaRPr lang="en-US" sz="1600" dirty="0">
              <a:latin typeface="Consolas" panose="020B0609020204030204" pitchFamily="49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E102E55C-7B75-49CD-CB16-68B8F99A68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042950"/>
              </p:ext>
            </p:extLst>
          </p:nvPr>
        </p:nvGraphicFramePr>
        <p:xfrm>
          <a:off x="7360097" y="1930496"/>
          <a:ext cx="3145621" cy="67751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309636">
                  <a:extLst>
                    <a:ext uri="{9D8B030D-6E8A-4147-A177-3AD203B41FA5}">
                      <a16:colId xmlns:a16="http://schemas.microsoft.com/office/drawing/2014/main" val="1022402888"/>
                    </a:ext>
                  </a:extLst>
                </a:gridCol>
                <a:gridCol w="242784">
                  <a:extLst>
                    <a:ext uri="{9D8B030D-6E8A-4147-A177-3AD203B41FA5}">
                      <a16:colId xmlns:a16="http://schemas.microsoft.com/office/drawing/2014/main" val="802218277"/>
                    </a:ext>
                  </a:extLst>
                </a:gridCol>
                <a:gridCol w="242784">
                  <a:extLst>
                    <a:ext uri="{9D8B030D-6E8A-4147-A177-3AD203B41FA5}">
                      <a16:colId xmlns:a16="http://schemas.microsoft.com/office/drawing/2014/main" val="2903356876"/>
                    </a:ext>
                  </a:extLst>
                </a:gridCol>
                <a:gridCol w="242784">
                  <a:extLst>
                    <a:ext uri="{9D8B030D-6E8A-4147-A177-3AD203B41FA5}">
                      <a16:colId xmlns:a16="http://schemas.microsoft.com/office/drawing/2014/main" val="1442308728"/>
                    </a:ext>
                  </a:extLst>
                </a:gridCol>
                <a:gridCol w="249821">
                  <a:extLst>
                    <a:ext uri="{9D8B030D-6E8A-4147-A177-3AD203B41FA5}">
                      <a16:colId xmlns:a16="http://schemas.microsoft.com/office/drawing/2014/main" val="2617576895"/>
                    </a:ext>
                  </a:extLst>
                </a:gridCol>
                <a:gridCol w="168892">
                  <a:extLst>
                    <a:ext uri="{9D8B030D-6E8A-4147-A177-3AD203B41FA5}">
                      <a16:colId xmlns:a16="http://schemas.microsoft.com/office/drawing/2014/main" val="1098362321"/>
                    </a:ext>
                  </a:extLst>
                </a:gridCol>
                <a:gridCol w="168892">
                  <a:extLst>
                    <a:ext uri="{9D8B030D-6E8A-4147-A177-3AD203B41FA5}">
                      <a16:colId xmlns:a16="http://schemas.microsoft.com/office/drawing/2014/main" val="1979345031"/>
                    </a:ext>
                  </a:extLst>
                </a:gridCol>
                <a:gridCol w="168892">
                  <a:extLst>
                    <a:ext uri="{9D8B030D-6E8A-4147-A177-3AD203B41FA5}">
                      <a16:colId xmlns:a16="http://schemas.microsoft.com/office/drawing/2014/main" val="3202106699"/>
                    </a:ext>
                  </a:extLst>
                </a:gridCol>
                <a:gridCol w="168892">
                  <a:extLst>
                    <a:ext uri="{9D8B030D-6E8A-4147-A177-3AD203B41FA5}">
                      <a16:colId xmlns:a16="http://schemas.microsoft.com/office/drawing/2014/main" val="3636808747"/>
                    </a:ext>
                  </a:extLst>
                </a:gridCol>
                <a:gridCol w="168892">
                  <a:extLst>
                    <a:ext uri="{9D8B030D-6E8A-4147-A177-3AD203B41FA5}">
                      <a16:colId xmlns:a16="http://schemas.microsoft.com/office/drawing/2014/main" val="695063494"/>
                    </a:ext>
                  </a:extLst>
                </a:gridCol>
                <a:gridCol w="168892">
                  <a:extLst>
                    <a:ext uri="{9D8B030D-6E8A-4147-A177-3AD203B41FA5}">
                      <a16:colId xmlns:a16="http://schemas.microsoft.com/office/drawing/2014/main" val="9263478"/>
                    </a:ext>
                  </a:extLst>
                </a:gridCol>
                <a:gridCol w="168892">
                  <a:extLst>
                    <a:ext uri="{9D8B030D-6E8A-4147-A177-3AD203B41FA5}">
                      <a16:colId xmlns:a16="http://schemas.microsoft.com/office/drawing/2014/main" val="1381198727"/>
                    </a:ext>
                  </a:extLst>
                </a:gridCol>
                <a:gridCol w="168892">
                  <a:extLst>
                    <a:ext uri="{9D8B030D-6E8A-4147-A177-3AD203B41FA5}">
                      <a16:colId xmlns:a16="http://schemas.microsoft.com/office/drawing/2014/main" val="117182984"/>
                    </a:ext>
                  </a:extLst>
                </a:gridCol>
                <a:gridCol w="168892">
                  <a:extLst>
                    <a:ext uri="{9D8B030D-6E8A-4147-A177-3AD203B41FA5}">
                      <a16:colId xmlns:a16="http://schemas.microsoft.com/office/drawing/2014/main" val="3290021752"/>
                    </a:ext>
                  </a:extLst>
                </a:gridCol>
                <a:gridCol w="168892">
                  <a:extLst>
                    <a:ext uri="{9D8B030D-6E8A-4147-A177-3AD203B41FA5}">
                      <a16:colId xmlns:a16="http://schemas.microsoft.com/office/drawing/2014/main" val="347844793"/>
                    </a:ext>
                  </a:extLst>
                </a:gridCol>
                <a:gridCol w="168892">
                  <a:extLst>
                    <a:ext uri="{9D8B030D-6E8A-4147-A177-3AD203B41FA5}">
                      <a16:colId xmlns:a16="http://schemas.microsoft.com/office/drawing/2014/main" val="1238123232"/>
                    </a:ext>
                  </a:extLst>
                </a:gridCol>
              </a:tblGrid>
              <a:tr h="1693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65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79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87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46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82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66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97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45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892638"/>
                  </a:ext>
                </a:extLst>
              </a:tr>
              <a:tr h="1693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82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38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38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62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74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98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442515"/>
                  </a:ext>
                </a:extLst>
              </a:tr>
              <a:tr h="1693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63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44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54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77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46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617642"/>
                  </a:ext>
                </a:extLst>
              </a:tr>
              <a:tr h="1693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59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84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86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98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45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92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89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854461"/>
                  </a:ext>
                </a:extLst>
              </a:tr>
            </a:tbl>
          </a:graphicData>
        </a:graphic>
      </p:graphicFrame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59DA5C0-D676-FDE7-7799-C29B551DC819}"/>
              </a:ext>
            </a:extLst>
          </p:cNvPr>
          <p:cNvCxnSpPr>
            <a:endCxn id="15" idx="0"/>
          </p:cNvCxnSpPr>
          <p:nvPr/>
        </p:nvCxnSpPr>
        <p:spPr>
          <a:xfrm>
            <a:off x="8791220" y="2608012"/>
            <a:ext cx="1" cy="6178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6362A3-16DD-C4E2-F5EA-A454B4214411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8791219" y="3835496"/>
            <a:ext cx="2" cy="609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86BC27A-928D-986F-CE9D-1823EBE64F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82592"/>
              </p:ext>
            </p:extLst>
          </p:nvPr>
        </p:nvGraphicFramePr>
        <p:xfrm>
          <a:off x="7360097" y="4453380"/>
          <a:ext cx="3145628" cy="67751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309636">
                  <a:extLst>
                    <a:ext uri="{9D8B030D-6E8A-4147-A177-3AD203B41FA5}">
                      <a16:colId xmlns:a16="http://schemas.microsoft.com/office/drawing/2014/main" val="1022402888"/>
                    </a:ext>
                  </a:extLst>
                </a:gridCol>
                <a:gridCol w="242783">
                  <a:extLst>
                    <a:ext uri="{9D8B030D-6E8A-4147-A177-3AD203B41FA5}">
                      <a16:colId xmlns:a16="http://schemas.microsoft.com/office/drawing/2014/main" val="802218277"/>
                    </a:ext>
                  </a:extLst>
                </a:gridCol>
                <a:gridCol w="242783">
                  <a:extLst>
                    <a:ext uri="{9D8B030D-6E8A-4147-A177-3AD203B41FA5}">
                      <a16:colId xmlns:a16="http://schemas.microsoft.com/office/drawing/2014/main" val="2903356876"/>
                    </a:ext>
                  </a:extLst>
                </a:gridCol>
                <a:gridCol w="242783">
                  <a:extLst>
                    <a:ext uri="{9D8B030D-6E8A-4147-A177-3AD203B41FA5}">
                      <a16:colId xmlns:a16="http://schemas.microsoft.com/office/drawing/2014/main" val="1442308728"/>
                    </a:ext>
                  </a:extLst>
                </a:gridCol>
                <a:gridCol w="249820">
                  <a:extLst>
                    <a:ext uri="{9D8B030D-6E8A-4147-A177-3AD203B41FA5}">
                      <a16:colId xmlns:a16="http://schemas.microsoft.com/office/drawing/2014/main" val="2617576895"/>
                    </a:ext>
                  </a:extLst>
                </a:gridCol>
                <a:gridCol w="168893">
                  <a:extLst>
                    <a:ext uri="{9D8B030D-6E8A-4147-A177-3AD203B41FA5}">
                      <a16:colId xmlns:a16="http://schemas.microsoft.com/office/drawing/2014/main" val="1098362321"/>
                    </a:ext>
                  </a:extLst>
                </a:gridCol>
                <a:gridCol w="168893">
                  <a:extLst>
                    <a:ext uri="{9D8B030D-6E8A-4147-A177-3AD203B41FA5}">
                      <a16:colId xmlns:a16="http://schemas.microsoft.com/office/drawing/2014/main" val="1979345031"/>
                    </a:ext>
                  </a:extLst>
                </a:gridCol>
                <a:gridCol w="168893">
                  <a:extLst>
                    <a:ext uri="{9D8B030D-6E8A-4147-A177-3AD203B41FA5}">
                      <a16:colId xmlns:a16="http://schemas.microsoft.com/office/drawing/2014/main" val="3202106699"/>
                    </a:ext>
                  </a:extLst>
                </a:gridCol>
                <a:gridCol w="168893">
                  <a:extLst>
                    <a:ext uri="{9D8B030D-6E8A-4147-A177-3AD203B41FA5}">
                      <a16:colId xmlns:a16="http://schemas.microsoft.com/office/drawing/2014/main" val="3636808747"/>
                    </a:ext>
                  </a:extLst>
                </a:gridCol>
                <a:gridCol w="168893">
                  <a:extLst>
                    <a:ext uri="{9D8B030D-6E8A-4147-A177-3AD203B41FA5}">
                      <a16:colId xmlns:a16="http://schemas.microsoft.com/office/drawing/2014/main" val="695063494"/>
                    </a:ext>
                  </a:extLst>
                </a:gridCol>
                <a:gridCol w="168893">
                  <a:extLst>
                    <a:ext uri="{9D8B030D-6E8A-4147-A177-3AD203B41FA5}">
                      <a16:colId xmlns:a16="http://schemas.microsoft.com/office/drawing/2014/main" val="9263478"/>
                    </a:ext>
                  </a:extLst>
                </a:gridCol>
                <a:gridCol w="168893">
                  <a:extLst>
                    <a:ext uri="{9D8B030D-6E8A-4147-A177-3AD203B41FA5}">
                      <a16:colId xmlns:a16="http://schemas.microsoft.com/office/drawing/2014/main" val="1381198727"/>
                    </a:ext>
                  </a:extLst>
                </a:gridCol>
                <a:gridCol w="168893">
                  <a:extLst>
                    <a:ext uri="{9D8B030D-6E8A-4147-A177-3AD203B41FA5}">
                      <a16:colId xmlns:a16="http://schemas.microsoft.com/office/drawing/2014/main" val="117182984"/>
                    </a:ext>
                  </a:extLst>
                </a:gridCol>
                <a:gridCol w="168893">
                  <a:extLst>
                    <a:ext uri="{9D8B030D-6E8A-4147-A177-3AD203B41FA5}">
                      <a16:colId xmlns:a16="http://schemas.microsoft.com/office/drawing/2014/main" val="3290021752"/>
                    </a:ext>
                  </a:extLst>
                </a:gridCol>
                <a:gridCol w="168893">
                  <a:extLst>
                    <a:ext uri="{9D8B030D-6E8A-4147-A177-3AD203B41FA5}">
                      <a16:colId xmlns:a16="http://schemas.microsoft.com/office/drawing/2014/main" val="347844793"/>
                    </a:ext>
                  </a:extLst>
                </a:gridCol>
                <a:gridCol w="168893">
                  <a:extLst>
                    <a:ext uri="{9D8B030D-6E8A-4147-A177-3AD203B41FA5}">
                      <a16:colId xmlns:a16="http://schemas.microsoft.com/office/drawing/2014/main" val="1238123232"/>
                    </a:ext>
                  </a:extLst>
                </a:gridCol>
              </a:tblGrid>
              <a:tr h="1693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34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38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83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99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74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92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95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80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57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41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892638"/>
                  </a:ext>
                </a:extLst>
              </a:tr>
              <a:tr h="1693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65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60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91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28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93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67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52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38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42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442515"/>
                  </a:ext>
                </a:extLst>
              </a:tr>
              <a:tr h="1693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85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69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94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88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66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28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617642"/>
                  </a:ext>
                </a:extLst>
              </a:tr>
              <a:tr h="1693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46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86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85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79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85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51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854461"/>
                  </a:ext>
                </a:extLst>
              </a:tr>
            </a:tbl>
          </a:graphicData>
        </a:graphic>
      </p:graphicFrame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63A2332-1F51-9621-31F0-4ECFFE2571F1}"/>
              </a:ext>
            </a:extLst>
          </p:cNvPr>
          <p:cNvCxnSpPr>
            <a:cxnSpLocks/>
          </p:cNvCxnSpPr>
          <p:nvPr/>
        </p:nvCxnSpPr>
        <p:spPr>
          <a:xfrm>
            <a:off x="4447400" y="1856985"/>
            <a:ext cx="3446097" cy="1419615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C83D95C-E2BD-6DA4-534B-66D9DA4A4E9F}"/>
              </a:ext>
            </a:extLst>
          </p:cNvPr>
          <p:cNvCxnSpPr>
            <a:cxnSpLocks/>
          </p:cNvCxnSpPr>
          <p:nvPr/>
        </p:nvCxnSpPr>
        <p:spPr>
          <a:xfrm flipV="1">
            <a:off x="4461661" y="3824832"/>
            <a:ext cx="3431836" cy="1780957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2766468D-630A-6196-CA24-D49B89F16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42" y="1543939"/>
            <a:ext cx="4930140" cy="4443560"/>
          </a:xfrm>
          <a:prstGeom prst="rect">
            <a:avLst/>
          </a:prstGeom>
        </p:spPr>
      </p:pic>
      <p:sp>
        <p:nvSpPr>
          <p:cNvPr id="36" name="Right Brace 35">
            <a:extLst>
              <a:ext uri="{FF2B5EF4-FFF2-40B4-BE49-F238E27FC236}">
                <a16:creationId xmlns:a16="http://schemas.microsoft.com/office/drawing/2014/main" id="{B6F53BA8-D654-B4E5-2FCE-ABFA0B6EEF8E}"/>
              </a:ext>
            </a:extLst>
          </p:cNvPr>
          <p:cNvSpPr/>
          <p:nvPr/>
        </p:nvSpPr>
        <p:spPr>
          <a:xfrm>
            <a:off x="2895600" y="2015586"/>
            <a:ext cx="201614" cy="3471644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D8A18C5-26AC-E3BA-D30F-BF6CC7584F38}"/>
              </a:ext>
            </a:extLst>
          </p:cNvPr>
          <p:cNvSpPr txBox="1"/>
          <p:nvPr/>
        </p:nvSpPr>
        <p:spPr>
          <a:xfrm>
            <a:off x="3133747" y="3347190"/>
            <a:ext cx="2659033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S</a:t>
            </a:r>
            <a:r>
              <a:rPr lang="en-US" sz="1400" b="1" baseline="-25000" dirty="0"/>
              <a:t>3 </a:t>
            </a:r>
            <a:r>
              <a:rPr lang="en-US" sz="1400" dirty="0"/>
              <a:t>- </a:t>
            </a:r>
            <a:r>
              <a:rPr lang="en-US" sz="1400" b="1" dirty="0"/>
              <a:t>performance parameter</a:t>
            </a:r>
            <a:r>
              <a:rPr lang="en-US" sz="1400" dirty="0"/>
              <a:t> to adjust </a:t>
            </a:r>
            <a:r>
              <a:rPr lang="en-US" sz="1400" b="1" dirty="0"/>
              <a:t>time</a:t>
            </a:r>
            <a:r>
              <a:rPr lang="en-US" sz="1400" dirty="0"/>
              <a:t> taken by the </a:t>
            </a:r>
            <a:r>
              <a:rPr lang="en-US" sz="1400" b="1" dirty="0" err="1"/>
              <a:t>Systemizer</a:t>
            </a:r>
            <a:r>
              <a:rPr lang="en-US" sz="1400" dirty="0"/>
              <a:t> at the cost of </a:t>
            </a:r>
            <a:r>
              <a:rPr lang="en-US" sz="1400" b="1" dirty="0"/>
              <a:t>area</a:t>
            </a:r>
          </a:p>
        </p:txBody>
      </p:sp>
    </p:spTree>
    <p:extLst>
      <p:ext uri="{BB962C8B-B14F-4D97-AF65-F5344CB8AC3E}">
        <p14:creationId xmlns:p14="http://schemas.microsoft.com/office/powerpoint/2010/main" val="966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E6AC8-FE0B-A503-A8DC-2D4908463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29A46-F543-6855-EB00-2E8A7A553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MEDS Hardware: Compress and Hash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20E85-4FB8-4537-CE6F-EA08D7873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7CD1E-CEB3-164D-B340-6CD046ED210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EE4475-F794-8CC9-6D82-569909FD90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02" t="36983" r="3449" b="39637"/>
          <a:stretch/>
        </p:blipFill>
        <p:spPr>
          <a:xfrm>
            <a:off x="457200" y="3225896"/>
            <a:ext cx="5253276" cy="6150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B3FBA9-43C3-29A2-AA3A-6A98014087B7}"/>
              </a:ext>
            </a:extLst>
          </p:cNvPr>
          <p:cNvSpPr/>
          <p:nvPr/>
        </p:nvSpPr>
        <p:spPr>
          <a:xfrm>
            <a:off x="421740" y="3225896"/>
            <a:ext cx="4302659" cy="623522"/>
          </a:xfrm>
          <a:prstGeom prst="rect">
            <a:avLst/>
          </a:prstGeom>
          <a:solidFill>
            <a:schemeClr val="tx1">
              <a:lumMod val="50000"/>
              <a:lumOff val="50000"/>
              <a:alpha val="44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F7CD08-9A90-E6A6-202A-29AFC6A6B15D}"/>
              </a:ext>
            </a:extLst>
          </p:cNvPr>
          <p:cNvCxnSpPr>
            <a:cxnSpLocks/>
          </p:cNvCxnSpPr>
          <p:nvPr/>
        </p:nvCxnSpPr>
        <p:spPr>
          <a:xfrm flipH="1" flipV="1">
            <a:off x="13563216" y="2051928"/>
            <a:ext cx="497515" cy="234279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A781A77-4E78-B3AD-F095-4784D2F4954D}"/>
              </a:ext>
            </a:extLst>
          </p:cNvPr>
          <p:cNvCxnSpPr>
            <a:cxnSpLocks/>
          </p:cNvCxnSpPr>
          <p:nvPr/>
        </p:nvCxnSpPr>
        <p:spPr>
          <a:xfrm flipH="1">
            <a:off x="13586024" y="3824832"/>
            <a:ext cx="474707" cy="2024224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48D3713-BD98-4D01-836C-121B89630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113549"/>
              </p:ext>
            </p:extLst>
          </p:nvPr>
        </p:nvGraphicFramePr>
        <p:xfrm>
          <a:off x="6208451" y="1944418"/>
          <a:ext cx="1037985" cy="67751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309636">
                  <a:extLst>
                    <a:ext uri="{9D8B030D-6E8A-4147-A177-3AD203B41FA5}">
                      <a16:colId xmlns:a16="http://schemas.microsoft.com/office/drawing/2014/main" val="358948281"/>
                    </a:ext>
                  </a:extLst>
                </a:gridCol>
                <a:gridCol w="242783">
                  <a:extLst>
                    <a:ext uri="{9D8B030D-6E8A-4147-A177-3AD203B41FA5}">
                      <a16:colId xmlns:a16="http://schemas.microsoft.com/office/drawing/2014/main" val="3187415540"/>
                    </a:ext>
                  </a:extLst>
                </a:gridCol>
                <a:gridCol w="242783">
                  <a:extLst>
                    <a:ext uri="{9D8B030D-6E8A-4147-A177-3AD203B41FA5}">
                      <a16:colId xmlns:a16="http://schemas.microsoft.com/office/drawing/2014/main" val="737101590"/>
                    </a:ext>
                  </a:extLst>
                </a:gridCol>
                <a:gridCol w="242783">
                  <a:extLst>
                    <a:ext uri="{9D8B030D-6E8A-4147-A177-3AD203B41FA5}">
                      <a16:colId xmlns:a16="http://schemas.microsoft.com/office/drawing/2014/main" val="437297005"/>
                    </a:ext>
                  </a:extLst>
                </a:gridCol>
              </a:tblGrid>
              <a:tr h="1693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578135"/>
                  </a:ext>
                </a:extLst>
              </a:tr>
              <a:tr h="1693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068376"/>
                  </a:ext>
                </a:extLst>
              </a:tr>
              <a:tr h="1693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005400"/>
                  </a:ext>
                </a:extLst>
              </a:tr>
              <a:tr h="1693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057" marR="7057" marT="7057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97049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C2B9A26-9095-155F-F316-36A95A532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583608"/>
              </p:ext>
            </p:extLst>
          </p:nvPr>
        </p:nvGraphicFramePr>
        <p:xfrm>
          <a:off x="7351451" y="1944418"/>
          <a:ext cx="2107643" cy="67751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49820">
                  <a:extLst>
                    <a:ext uri="{9D8B030D-6E8A-4147-A177-3AD203B41FA5}">
                      <a16:colId xmlns:a16="http://schemas.microsoft.com/office/drawing/2014/main" val="2945273120"/>
                    </a:ext>
                  </a:extLst>
                </a:gridCol>
                <a:gridCol w="168893">
                  <a:extLst>
                    <a:ext uri="{9D8B030D-6E8A-4147-A177-3AD203B41FA5}">
                      <a16:colId xmlns:a16="http://schemas.microsoft.com/office/drawing/2014/main" val="2915975583"/>
                    </a:ext>
                  </a:extLst>
                </a:gridCol>
                <a:gridCol w="168893">
                  <a:extLst>
                    <a:ext uri="{9D8B030D-6E8A-4147-A177-3AD203B41FA5}">
                      <a16:colId xmlns:a16="http://schemas.microsoft.com/office/drawing/2014/main" val="499070730"/>
                    </a:ext>
                  </a:extLst>
                </a:gridCol>
                <a:gridCol w="168893">
                  <a:extLst>
                    <a:ext uri="{9D8B030D-6E8A-4147-A177-3AD203B41FA5}">
                      <a16:colId xmlns:a16="http://schemas.microsoft.com/office/drawing/2014/main" val="1505241826"/>
                    </a:ext>
                  </a:extLst>
                </a:gridCol>
                <a:gridCol w="168893">
                  <a:extLst>
                    <a:ext uri="{9D8B030D-6E8A-4147-A177-3AD203B41FA5}">
                      <a16:colId xmlns:a16="http://schemas.microsoft.com/office/drawing/2014/main" val="1292993717"/>
                    </a:ext>
                  </a:extLst>
                </a:gridCol>
                <a:gridCol w="168893">
                  <a:extLst>
                    <a:ext uri="{9D8B030D-6E8A-4147-A177-3AD203B41FA5}">
                      <a16:colId xmlns:a16="http://schemas.microsoft.com/office/drawing/2014/main" val="1552975030"/>
                    </a:ext>
                  </a:extLst>
                </a:gridCol>
                <a:gridCol w="168893">
                  <a:extLst>
                    <a:ext uri="{9D8B030D-6E8A-4147-A177-3AD203B41FA5}">
                      <a16:colId xmlns:a16="http://schemas.microsoft.com/office/drawing/2014/main" val="458068400"/>
                    </a:ext>
                  </a:extLst>
                </a:gridCol>
                <a:gridCol w="168893">
                  <a:extLst>
                    <a:ext uri="{9D8B030D-6E8A-4147-A177-3AD203B41FA5}">
                      <a16:colId xmlns:a16="http://schemas.microsoft.com/office/drawing/2014/main" val="1599144258"/>
                    </a:ext>
                  </a:extLst>
                </a:gridCol>
                <a:gridCol w="168893">
                  <a:extLst>
                    <a:ext uri="{9D8B030D-6E8A-4147-A177-3AD203B41FA5}">
                      <a16:colId xmlns:a16="http://schemas.microsoft.com/office/drawing/2014/main" val="3345273752"/>
                    </a:ext>
                  </a:extLst>
                </a:gridCol>
                <a:gridCol w="168893">
                  <a:extLst>
                    <a:ext uri="{9D8B030D-6E8A-4147-A177-3AD203B41FA5}">
                      <a16:colId xmlns:a16="http://schemas.microsoft.com/office/drawing/2014/main" val="3570006272"/>
                    </a:ext>
                  </a:extLst>
                </a:gridCol>
                <a:gridCol w="168893">
                  <a:extLst>
                    <a:ext uri="{9D8B030D-6E8A-4147-A177-3AD203B41FA5}">
                      <a16:colId xmlns:a16="http://schemas.microsoft.com/office/drawing/2014/main" val="2999088053"/>
                    </a:ext>
                  </a:extLst>
                </a:gridCol>
                <a:gridCol w="168893">
                  <a:extLst>
                    <a:ext uri="{9D8B030D-6E8A-4147-A177-3AD203B41FA5}">
                      <a16:colId xmlns:a16="http://schemas.microsoft.com/office/drawing/2014/main" val="2935251801"/>
                    </a:ext>
                  </a:extLst>
                </a:gridCol>
              </a:tblGrid>
              <a:tr h="1693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34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38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83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99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74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92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95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80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57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41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945445"/>
                  </a:ext>
                </a:extLst>
              </a:tr>
              <a:tr h="1693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65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53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60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91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28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93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67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52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38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42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273984"/>
                  </a:ext>
                </a:extLst>
              </a:tr>
              <a:tr h="1693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85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69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94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88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66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28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409123"/>
                  </a:ext>
                </a:extLst>
              </a:tr>
              <a:tr h="1693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46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86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85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79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85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51</a:t>
                      </a:r>
                    </a:p>
                  </a:txBody>
                  <a:tcPr marL="7620" marR="7620" marT="7620" marB="0" anchor="b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164636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268AC1-58BC-9B3B-A255-51F76FE076F8}"/>
              </a:ext>
            </a:extLst>
          </p:cNvPr>
          <p:cNvSpPr/>
          <p:nvPr/>
        </p:nvSpPr>
        <p:spPr>
          <a:xfrm>
            <a:off x="7772400" y="3239818"/>
            <a:ext cx="1265744" cy="609600"/>
          </a:xfrm>
          <a:prstGeom prst="roundRect">
            <a:avLst/>
          </a:prstGeom>
          <a:solidFill>
            <a:srgbClr val="DDF1DC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Hash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25C6C6-8856-2E9C-1583-062A40D42020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8405272" y="2621934"/>
            <a:ext cx="0" cy="6178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5244D9E-7F63-6CE4-D16F-5D9D6B4770EC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8405272" y="3849418"/>
            <a:ext cx="0" cy="4572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FDF717-B149-B628-2C94-1C8EE1BDABB1}"/>
              </a:ext>
            </a:extLst>
          </p:cNvPr>
          <p:cNvCxnSpPr>
            <a:cxnSpLocks/>
          </p:cNvCxnSpPr>
          <p:nvPr/>
        </p:nvCxnSpPr>
        <p:spPr>
          <a:xfrm flipV="1">
            <a:off x="5562600" y="1944418"/>
            <a:ext cx="645850" cy="1484582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CC7CA3-E5F2-5CCC-ED42-C8952443E646}"/>
              </a:ext>
            </a:extLst>
          </p:cNvPr>
          <p:cNvCxnSpPr>
            <a:cxnSpLocks/>
          </p:cNvCxnSpPr>
          <p:nvPr/>
        </p:nvCxnSpPr>
        <p:spPr>
          <a:xfrm>
            <a:off x="5562600" y="3640377"/>
            <a:ext cx="2894770" cy="742441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D567BEE-D9BC-EF1F-CF14-BE81AE0F2950}"/>
              </a:ext>
            </a:extLst>
          </p:cNvPr>
          <p:cNvSpPr txBox="1"/>
          <p:nvPr/>
        </p:nvSpPr>
        <p:spPr>
          <a:xfrm>
            <a:off x="9609062" y="3175286"/>
            <a:ext cx="2506737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</a:t>
            </a:r>
            <a:r>
              <a:rPr lang="en-US" sz="1400" b="1" baseline="-25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  <a:r>
              <a:rPr lang="en-US" sz="1400" baseline="-25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performance parameter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 adjust 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taken by the hashing module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BC9F143-8525-02DD-691E-5608737C8E26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8405272" y="2858818"/>
            <a:ext cx="1203790" cy="685800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80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D38E2-9788-0DD5-7D12-3865EE505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2C0066-DC27-AA77-197F-FE1565C07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Target FPGA: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</a:rPr>
              <a:t>Artix</a:t>
            </a:r>
            <a:r>
              <a:rPr lang="en-US" dirty="0">
                <a:latin typeface="Consolas" panose="020B0609020204030204" pitchFamily="49" charset="0"/>
              </a:rPr>
              <a:t> 7, Frequency: 113 MHz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CPU:</a:t>
            </a:r>
            <a:r>
              <a:rPr lang="en-US" dirty="0">
                <a:latin typeface="Consolas" panose="020B0609020204030204" pitchFamily="49" charset="0"/>
              </a:rPr>
              <a:t> AMD Ryzen 7 </a:t>
            </a:r>
            <a:r>
              <a:rPr lang="en-US" sz="2000" dirty="0">
                <a:latin typeface="Consolas" panose="020B0609020204030204" pitchFamily="49" charset="0"/>
              </a:rPr>
              <a:t>PRO 5850U, Frequency: 1,900 MHz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72AD5D-F340-445F-E90E-8B61A045C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Software vs Plain Hardware Implementations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36C52-25E6-9A77-D527-3241A4AFD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7CD1E-CEB3-164D-B340-6CD046ED210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0CA3C1-EA37-6B48-E1F8-8E5E0A6BDCDC}"/>
              </a:ext>
            </a:extLst>
          </p:cNvPr>
          <p:cNvSpPr txBox="1"/>
          <p:nvPr/>
        </p:nvSpPr>
        <p:spPr>
          <a:xfrm>
            <a:off x="4017552" y="6372515"/>
            <a:ext cx="432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{S</a:t>
            </a:r>
            <a:r>
              <a:rPr lang="en-US" baseline="-25000" dirty="0">
                <a:latin typeface="Consolas" panose="020B0609020204030204" pitchFamily="49" charset="0"/>
              </a:rPr>
              <a:t>1</a:t>
            </a:r>
            <a:r>
              <a:rPr lang="en-US" dirty="0">
                <a:latin typeface="Consolas" panose="020B0609020204030204" pitchFamily="49" charset="0"/>
              </a:rPr>
              <a:t>,S</a:t>
            </a:r>
            <a:r>
              <a:rPr lang="en-US" baseline="-25000" dirty="0">
                <a:latin typeface="Consolas" panose="020B0609020204030204" pitchFamily="49" charset="0"/>
              </a:rPr>
              <a:t>2</a:t>
            </a:r>
            <a:r>
              <a:rPr lang="en-US" dirty="0">
                <a:latin typeface="Consolas" panose="020B0609020204030204" pitchFamily="49" charset="0"/>
              </a:rPr>
              <a:t>,S</a:t>
            </a:r>
            <a:r>
              <a:rPr lang="en-US" baseline="-25000" dirty="0">
                <a:latin typeface="Consolas" panose="020B0609020204030204" pitchFamily="49" charset="0"/>
              </a:rPr>
              <a:t>3</a:t>
            </a:r>
            <a:r>
              <a:rPr lang="en-US" dirty="0">
                <a:latin typeface="Consolas" panose="020B0609020204030204" pitchFamily="49" charset="0"/>
              </a:rPr>
              <a:t>,S</a:t>
            </a:r>
            <a:r>
              <a:rPr lang="en-US" baseline="-25000" dirty="0">
                <a:latin typeface="Consolas" panose="020B0609020204030204" pitchFamily="49" charset="0"/>
              </a:rPr>
              <a:t>4</a:t>
            </a:r>
            <a:r>
              <a:rPr lang="en-US" dirty="0">
                <a:latin typeface="Consolas" panose="020B0609020204030204" pitchFamily="49" charset="0"/>
              </a:rPr>
              <a:t>,S</a:t>
            </a:r>
            <a:r>
              <a:rPr lang="en-US" baseline="-25000" dirty="0">
                <a:latin typeface="Consolas" panose="020B0609020204030204" pitchFamily="49" charset="0"/>
              </a:rPr>
              <a:t>m</a:t>
            </a:r>
            <a:r>
              <a:rPr lang="en-US" dirty="0">
                <a:latin typeface="Consolas" panose="020B0609020204030204" pitchFamily="49" charset="0"/>
              </a:rPr>
              <a:t>} = {1, 7, 6, 6, 3}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3A88965-15D7-A784-A3B7-EBB7917835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2768860"/>
              </p:ext>
            </p:extLst>
          </p:nvPr>
        </p:nvGraphicFramePr>
        <p:xfrm>
          <a:off x="661424" y="2571569"/>
          <a:ext cx="5165235" cy="3703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AF9EEF23-BF8F-B1E7-C8B0-00A6E45A5E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320120"/>
              </p:ext>
            </p:extLst>
          </p:nvPr>
        </p:nvGraphicFramePr>
        <p:xfrm>
          <a:off x="6705600" y="2571569"/>
          <a:ext cx="4953000" cy="3605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C14C5C66-EE72-82C7-370C-862C76CC1476}"/>
              </a:ext>
            </a:extLst>
          </p:cNvPr>
          <p:cNvGrpSpPr/>
          <p:nvPr/>
        </p:nvGrpSpPr>
        <p:grpSpPr>
          <a:xfrm>
            <a:off x="2268755" y="3429000"/>
            <a:ext cx="367098" cy="1374640"/>
            <a:chOff x="2071302" y="2971800"/>
            <a:chExt cx="367098" cy="1143000"/>
          </a:xfrm>
        </p:grpSpPr>
        <p:cxnSp>
          <p:nvCxnSpPr>
            <p:cNvPr id="15" name="Connector: Curved 14">
              <a:extLst>
                <a:ext uri="{FF2B5EF4-FFF2-40B4-BE49-F238E27FC236}">
                  <a16:creationId xmlns:a16="http://schemas.microsoft.com/office/drawing/2014/main" id="{78C92B4D-05AC-88E1-BFEF-5130B31FAFEC}"/>
                </a:ext>
              </a:extLst>
            </p:cNvPr>
            <p:cNvCxnSpPr/>
            <p:nvPr/>
          </p:nvCxnSpPr>
          <p:spPr>
            <a:xfrm rot="5400000">
              <a:off x="1752600" y="3429000"/>
              <a:ext cx="1143000" cy="228600"/>
            </a:xfrm>
            <a:prstGeom prst="curvedConnector3">
              <a:avLst>
                <a:gd name="adj1" fmla="val 99"/>
              </a:avLst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5B562F-5939-90F3-1210-E532C30B78C7}"/>
                </a:ext>
              </a:extLst>
            </p:cNvPr>
            <p:cNvSpPr txBox="1"/>
            <p:nvPr/>
          </p:nvSpPr>
          <p:spPr>
            <a:xfrm rot="16200000">
              <a:off x="1941229" y="3482030"/>
              <a:ext cx="537145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onsolas" panose="020B0609020204030204" pitchFamily="49" charset="0"/>
                </a:rPr>
                <a:t>x19.5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F89C69-55E9-FB74-9CB1-807F401BEEEF}"/>
              </a:ext>
            </a:extLst>
          </p:cNvPr>
          <p:cNvGrpSpPr/>
          <p:nvPr/>
        </p:nvGrpSpPr>
        <p:grpSpPr>
          <a:xfrm>
            <a:off x="4014585" y="3429000"/>
            <a:ext cx="367097" cy="1427450"/>
            <a:chOff x="2071303" y="2971800"/>
            <a:chExt cx="367097" cy="1143000"/>
          </a:xfrm>
        </p:grpSpPr>
        <p:cxnSp>
          <p:nvCxnSpPr>
            <p:cNvPr id="20" name="Connector: Curved 19">
              <a:extLst>
                <a:ext uri="{FF2B5EF4-FFF2-40B4-BE49-F238E27FC236}">
                  <a16:creationId xmlns:a16="http://schemas.microsoft.com/office/drawing/2014/main" id="{F2D51B8C-DFB9-6980-B58C-D9E9506C3AE4}"/>
                </a:ext>
              </a:extLst>
            </p:cNvPr>
            <p:cNvCxnSpPr/>
            <p:nvPr/>
          </p:nvCxnSpPr>
          <p:spPr>
            <a:xfrm rot="5400000">
              <a:off x="1752600" y="3429000"/>
              <a:ext cx="1143000" cy="228600"/>
            </a:xfrm>
            <a:prstGeom prst="curvedConnector3">
              <a:avLst>
                <a:gd name="adj1" fmla="val 99"/>
              </a:avLst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A02293-209B-F7D6-E787-258B23633F47}"/>
                </a:ext>
              </a:extLst>
            </p:cNvPr>
            <p:cNvSpPr txBox="1"/>
            <p:nvPr/>
          </p:nvSpPr>
          <p:spPr>
            <a:xfrm rot="16200000">
              <a:off x="1967140" y="3507940"/>
              <a:ext cx="485326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onsolas" panose="020B0609020204030204" pitchFamily="49" charset="0"/>
                </a:rPr>
                <a:t>x19.6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36D96BA-D660-4074-96E3-B448FC7A1A21}"/>
              </a:ext>
            </a:extLst>
          </p:cNvPr>
          <p:cNvGrpSpPr/>
          <p:nvPr/>
        </p:nvGrpSpPr>
        <p:grpSpPr>
          <a:xfrm>
            <a:off x="8205311" y="3276600"/>
            <a:ext cx="481489" cy="932600"/>
            <a:chOff x="8205311" y="2895600"/>
            <a:chExt cx="481489" cy="762000"/>
          </a:xfrm>
        </p:grpSpPr>
        <p:cxnSp>
          <p:nvCxnSpPr>
            <p:cNvPr id="29" name="Connector: Curved 28">
              <a:extLst>
                <a:ext uri="{FF2B5EF4-FFF2-40B4-BE49-F238E27FC236}">
                  <a16:creationId xmlns:a16="http://schemas.microsoft.com/office/drawing/2014/main" id="{9E07A914-2EE1-0E2F-3E1F-755ED6FD1A1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134305" y="3105105"/>
              <a:ext cx="762000" cy="342990"/>
            </a:xfrm>
            <a:prstGeom prst="curvedConnector3">
              <a:avLst>
                <a:gd name="adj1" fmla="val 99"/>
              </a:avLst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58E8F7A-E516-F251-4EA2-2BDBC3E2790F}"/>
                </a:ext>
              </a:extLst>
            </p:cNvPr>
            <p:cNvSpPr txBox="1"/>
            <p:nvPr/>
          </p:nvSpPr>
          <p:spPr>
            <a:xfrm rot="16200000">
              <a:off x="8071471" y="3153961"/>
              <a:ext cx="544680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onsolas" panose="020B0609020204030204" pitchFamily="49" charset="0"/>
                </a:rPr>
                <a:t>x1.16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8EBA941-4328-3B39-D783-7BE6BEB12E99}"/>
              </a:ext>
            </a:extLst>
          </p:cNvPr>
          <p:cNvGrpSpPr/>
          <p:nvPr/>
        </p:nvGrpSpPr>
        <p:grpSpPr>
          <a:xfrm>
            <a:off x="9879775" y="3338932"/>
            <a:ext cx="481489" cy="932600"/>
            <a:chOff x="8205311" y="2895600"/>
            <a:chExt cx="481489" cy="762000"/>
          </a:xfrm>
        </p:grpSpPr>
        <p:cxnSp>
          <p:nvCxnSpPr>
            <p:cNvPr id="39" name="Connector: Curved 38">
              <a:extLst>
                <a:ext uri="{FF2B5EF4-FFF2-40B4-BE49-F238E27FC236}">
                  <a16:creationId xmlns:a16="http://schemas.microsoft.com/office/drawing/2014/main" id="{67A619E1-3550-46D2-7C56-C6CB0CF7B64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134305" y="3105105"/>
              <a:ext cx="762000" cy="342990"/>
            </a:xfrm>
            <a:prstGeom prst="curvedConnector3">
              <a:avLst>
                <a:gd name="adj1" fmla="val 99"/>
              </a:avLst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D5DB170-E473-120D-8630-560559ABFFC8}"/>
                </a:ext>
              </a:extLst>
            </p:cNvPr>
            <p:cNvSpPr txBox="1"/>
            <p:nvPr/>
          </p:nvSpPr>
          <p:spPr>
            <a:xfrm rot="16200000">
              <a:off x="8071471" y="3153961"/>
              <a:ext cx="544680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onsolas" panose="020B0609020204030204" pitchFamily="49" charset="0"/>
                </a:rPr>
                <a:t>x1.16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870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62389-E7FB-CB97-AC48-E07E5EB74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Pipelined MEDS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829AB-67CC-C1D4-8DA2-3E5E76264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7CD1E-CEB3-164D-B340-6CD046ED210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86566C-7BCD-1211-0A10-9BB562D7A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178" y="152400"/>
            <a:ext cx="6315013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1988EC8-BBB6-8BD0-9CC9-A16ED51CD79B}"/>
              </a:ext>
            </a:extLst>
          </p:cNvPr>
          <p:cNvSpPr/>
          <p:nvPr/>
        </p:nvSpPr>
        <p:spPr>
          <a:xfrm>
            <a:off x="5638800" y="381000"/>
            <a:ext cx="2438400" cy="632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BE71A4-CA8E-10B9-46CF-DDFC407632F0}"/>
              </a:ext>
            </a:extLst>
          </p:cNvPr>
          <p:cNvSpPr/>
          <p:nvPr/>
        </p:nvSpPr>
        <p:spPr>
          <a:xfrm>
            <a:off x="9829801" y="300483"/>
            <a:ext cx="1905000" cy="632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E2E739-C5DA-C9B1-8062-0EF9F41CB991}"/>
              </a:ext>
            </a:extLst>
          </p:cNvPr>
          <p:cNvSpPr/>
          <p:nvPr/>
        </p:nvSpPr>
        <p:spPr>
          <a:xfrm>
            <a:off x="7918281" y="381000"/>
            <a:ext cx="1905000" cy="647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33F60E-D276-F4DA-3783-B59EA92AAB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202" t="1644" r="36363" b="65277"/>
          <a:stretch/>
        </p:blipFill>
        <p:spPr>
          <a:xfrm>
            <a:off x="533400" y="2032194"/>
            <a:ext cx="2743200" cy="99023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CD6E8A2-94DE-36E7-D0D5-5687642EB462}"/>
              </a:ext>
            </a:extLst>
          </p:cNvPr>
          <p:cNvGrpSpPr/>
          <p:nvPr/>
        </p:nvGrpSpPr>
        <p:grpSpPr>
          <a:xfrm>
            <a:off x="533400" y="4266557"/>
            <a:ext cx="2930565" cy="952532"/>
            <a:chOff x="9118600" y="3771868"/>
            <a:chExt cx="2930565" cy="95253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F5F3846-9CFC-9C2F-412B-0CCFE8061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8283" t="63933" r="20202"/>
            <a:stretch/>
          </p:blipFill>
          <p:spPr>
            <a:xfrm>
              <a:off x="9178836" y="3771868"/>
              <a:ext cx="2870329" cy="952532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DCDF064-C250-4579-040A-32BC3CD1AE30}"/>
                </a:ext>
              </a:extLst>
            </p:cNvPr>
            <p:cNvCxnSpPr>
              <a:cxnSpLocks/>
            </p:cNvCxnSpPr>
            <p:nvPr/>
          </p:nvCxnSpPr>
          <p:spPr>
            <a:xfrm>
              <a:off x="9180551" y="4343400"/>
              <a:ext cx="0" cy="247666"/>
            </a:xfrm>
            <a:prstGeom prst="line">
              <a:avLst/>
            </a:prstGeom>
            <a:ln w="9525">
              <a:solidFill>
                <a:srgbClr val="0E10F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F6CC056-92F0-CFA2-68DD-14A8C08DF95A}"/>
                </a:ext>
              </a:extLst>
            </p:cNvPr>
            <p:cNvCxnSpPr>
              <a:cxnSpLocks/>
            </p:cNvCxnSpPr>
            <p:nvPr/>
          </p:nvCxnSpPr>
          <p:spPr>
            <a:xfrm>
              <a:off x="9118600" y="4352544"/>
              <a:ext cx="60237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BF930EA-3F7A-B44D-1427-3257E79E5A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80551" y="4178808"/>
              <a:ext cx="1" cy="164592"/>
            </a:xfrm>
            <a:prstGeom prst="line">
              <a:avLst/>
            </a:prstGeom>
            <a:ln w="9525">
              <a:solidFill>
                <a:srgbClr val="F2000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C199B53-0A16-7094-919C-F0D2F90D04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2" t="36983" r="3449" b="39637"/>
          <a:stretch/>
        </p:blipFill>
        <p:spPr>
          <a:xfrm>
            <a:off x="457200" y="3225896"/>
            <a:ext cx="5253276" cy="61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2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48148E-6 L 0.1138 0.04004 C 0.1375 0.04907 0.17318 0.05393 0.21068 0.05393 C 0.25299 0.05393 0.28711 0.04907 0.31081 0.04004 L 0.425 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19232 0.04004 C 0.23229 0.04907 0.29245 0.05393 0.3556 0.05393 C 0.42735 0.05393 0.4849 0.04907 0.52487 0.04004 L 0.71732 3.33333E-6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59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47214 -0.0039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07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2A44D-0FAC-CD74-EE28-7EEC4A315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77640579-DF96-BA78-0B3A-D097CA9C9C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921" t="4445" r="32326" b="6665"/>
          <a:stretch/>
        </p:blipFill>
        <p:spPr>
          <a:xfrm>
            <a:off x="2802535" y="476384"/>
            <a:ext cx="1795447" cy="6245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300000">
              <a:rot lat="21591840" lon="850304" rev="21594562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9E367A-D7EE-BE54-3E1E-7ED56302A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Pipeline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F1F10-89C4-B37F-E9E3-9E00C8730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7CD1E-CEB3-164D-B340-6CD046ED2103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17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F58FB8-FDBC-8DAB-3E51-EA61A91E1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822" y="71511"/>
            <a:ext cx="990600" cy="204106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403C8C-627E-23D2-D74D-BADC6CBE94BF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4114800" y="1092042"/>
            <a:ext cx="967022" cy="857109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288B184-0106-83B3-6E74-E5F54BCE17D4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4193345" y="2500321"/>
            <a:ext cx="1946163" cy="812081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DAB9B45-1C0C-F6B6-E4A7-FE1A7F1E7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508" y="1602943"/>
            <a:ext cx="1404292" cy="17947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F2B2952-1CCB-9598-C12D-F0B52C504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661" y="3782184"/>
            <a:ext cx="1795447" cy="187140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9EAE48E-E2AA-F92A-BCE3-1BDBD332295B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4193345" y="4717888"/>
            <a:ext cx="1522316" cy="84627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EC47F8D4-57F6-5729-0C86-CDC8E7593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2002" y="5056573"/>
            <a:ext cx="1981200" cy="149051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1960730-A89A-FF33-5524-8AA042789EE4}"/>
              </a:ext>
            </a:extLst>
          </p:cNvPr>
          <p:cNvCxnSpPr>
            <a:cxnSpLocks/>
            <a:endCxn id="38" idx="1"/>
          </p:cNvCxnSpPr>
          <p:nvPr/>
        </p:nvCxnSpPr>
        <p:spPr>
          <a:xfrm flipV="1">
            <a:off x="4193345" y="5801829"/>
            <a:ext cx="4498657" cy="522771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0ABF5F23-E159-77FC-C110-8D49952D1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000" y="-11728"/>
            <a:ext cx="1752600" cy="1579628"/>
          </a:xfrm>
          <a:prstGeom prst="rect">
            <a:avLst/>
          </a:prstGeom>
        </p:spPr>
      </p:pic>
      <p:pic>
        <p:nvPicPr>
          <p:cNvPr id="6150" name="Picture 6149">
            <a:extLst>
              <a:ext uri="{FF2B5EF4-FFF2-40B4-BE49-F238E27FC236}">
                <a16:creationId xmlns:a16="http://schemas.microsoft.com/office/drawing/2014/main" id="{DCDAA0FD-2373-9C12-DA2E-95B3319029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2002" y="1782686"/>
            <a:ext cx="1758355" cy="1265314"/>
          </a:xfrm>
          <a:prstGeom prst="rect">
            <a:avLst/>
          </a:prstGeom>
        </p:spPr>
      </p:pic>
      <p:pic>
        <p:nvPicPr>
          <p:cNvPr id="6158" name="Picture 6157">
            <a:extLst>
              <a:ext uri="{FF2B5EF4-FFF2-40B4-BE49-F238E27FC236}">
                <a16:creationId xmlns:a16="http://schemas.microsoft.com/office/drawing/2014/main" id="{7A2858A0-8C30-F38C-3D97-1AA4607726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6855" y="3431846"/>
            <a:ext cx="1752600" cy="1579628"/>
          </a:xfrm>
          <a:prstGeom prst="rect">
            <a:avLst/>
          </a:prstGeom>
        </p:spPr>
      </p:pic>
      <p:cxnSp>
        <p:nvCxnSpPr>
          <p:cNvPr id="6159" name="Straight Connector 6158">
            <a:extLst>
              <a:ext uri="{FF2B5EF4-FFF2-40B4-BE49-F238E27FC236}">
                <a16:creationId xmlns:a16="http://schemas.microsoft.com/office/drawing/2014/main" id="{93F935C5-1237-309E-C365-0948D129367A}"/>
              </a:ext>
            </a:extLst>
          </p:cNvPr>
          <p:cNvCxnSpPr>
            <a:cxnSpLocks/>
          </p:cNvCxnSpPr>
          <p:nvPr/>
        </p:nvCxnSpPr>
        <p:spPr>
          <a:xfrm flipV="1">
            <a:off x="7018552" y="3545935"/>
            <a:ext cx="982448" cy="966423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2" name="Straight Connector 6161">
            <a:extLst>
              <a:ext uri="{FF2B5EF4-FFF2-40B4-BE49-F238E27FC236}">
                <a16:creationId xmlns:a16="http://schemas.microsoft.com/office/drawing/2014/main" id="{23F43846-0E34-ACF9-78D2-FE1B5CB8939E}"/>
              </a:ext>
            </a:extLst>
          </p:cNvPr>
          <p:cNvCxnSpPr>
            <a:cxnSpLocks/>
          </p:cNvCxnSpPr>
          <p:nvPr/>
        </p:nvCxnSpPr>
        <p:spPr>
          <a:xfrm>
            <a:off x="7018552" y="4876800"/>
            <a:ext cx="982448" cy="0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5" name="Straight Connector 6164">
            <a:extLst>
              <a:ext uri="{FF2B5EF4-FFF2-40B4-BE49-F238E27FC236}">
                <a16:creationId xmlns:a16="http://schemas.microsoft.com/office/drawing/2014/main" id="{C4B5CE8B-0B64-5D6D-9BE3-24F2BCF0384A}"/>
              </a:ext>
            </a:extLst>
          </p:cNvPr>
          <p:cNvCxnSpPr>
            <a:cxnSpLocks/>
          </p:cNvCxnSpPr>
          <p:nvPr/>
        </p:nvCxnSpPr>
        <p:spPr>
          <a:xfrm flipV="1">
            <a:off x="7375313" y="1782686"/>
            <a:ext cx="1463887" cy="784528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8" name="Straight Connector 6167">
            <a:extLst>
              <a:ext uri="{FF2B5EF4-FFF2-40B4-BE49-F238E27FC236}">
                <a16:creationId xmlns:a16="http://schemas.microsoft.com/office/drawing/2014/main" id="{7EB0C22B-5834-3E5B-3462-127945D66852}"/>
              </a:ext>
            </a:extLst>
          </p:cNvPr>
          <p:cNvCxnSpPr>
            <a:cxnSpLocks/>
          </p:cNvCxnSpPr>
          <p:nvPr/>
        </p:nvCxnSpPr>
        <p:spPr>
          <a:xfrm>
            <a:off x="7375313" y="2803432"/>
            <a:ext cx="1463887" cy="233564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71" name="Straight Connector 6170">
            <a:extLst>
              <a:ext uri="{FF2B5EF4-FFF2-40B4-BE49-F238E27FC236}">
                <a16:creationId xmlns:a16="http://schemas.microsoft.com/office/drawing/2014/main" id="{BA1A4D56-8670-0791-F00E-D5EF607612E9}"/>
              </a:ext>
            </a:extLst>
          </p:cNvPr>
          <p:cNvCxnSpPr>
            <a:cxnSpLocks/>
          </p:cNvCxnSpPr>
          <p:nvPr/>
        </p:nvCxnSpPr>
        <p:spPr>
          <a:xfrm flipV="1">
            <a:off x="5715661" y="136525"/>
            <a:ext cx="1523339" cy="1061661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74" name="Straight Connector 6173">
            <a:extLst>
              <a:ext uri="{FF2B5EF4-FFF2-40B4-BE49-F238E27FC236}">
                <a16:creationId xmlns:a16="http://schemas.microsoft.com/office/drawing/2014/main" id="{58311A91-14F3-47B6-26F1-6FCD4E780E02}"/>
              </a:ext>
            </a:extLst>
          </p:cNvPr>
          <p:cNvCxnSpPr>
            <a:cxnSpLocks/>
          </p:cNvCxnSpPr>
          <p:nvPr/>
        </p:nvCxnSpPr>
        <p:spPr>
          <a:xfrm>
            <a:off x="5715661" y="1271961"/>
            <a:ext cx="1523339" cy="146283"/>
          </a:xfrm>
          <a:prstGeom prst="line">
            <a:avLst/>
          </a:prstGeom>
          <a:ln w="12700">
            <a:solidFill>
              <a:schemeClr val="tx1">
                <a:alpha val="50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78" name="Oval 6177">
            <a:extLst>
              <a:ext uri="{FF2B5EF4-FFF2-40B4-BE49-F238E27FC236}">
                <a16:creationId xmlns:a16="http://schemas.microsoft.com/office/drawing/2014/main" id="{8029D953-3EF6-C3E7-BF51-6D57CD28EB92}"/>
              </a:ext>
            </a:extLst>
          </p:cNvPr>
          <p:cNvSpPr/>
          <p:nvPr/>
        </p:nvSpPr>
        <p:spPr>
          <a:xfrm>
            <a:off x="2894296" y="882654"/>
            <a:ext cx="255566" cy="25270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9" name="Oval 6178">
            <a:extLst>
              <a:ext uri="{FF2B5EF4-FFF2-40B4-BE49-F238E27FC236}">
                <a16:creationId xmlns:a16="http://schemas.microsoft.com/office/drawing/2014/main" id="{DF824F44-8E50-8097-DAF9-314349E1BFBB}"/>
              </a:ext>
            </a:extLst>
          </p:cNvPr>
          <p:cNvSpPr/>
          <p:nvPr/>
        </p:nvSpPr>
        <p:spPr>
          <a:xfrm>
            <a:off x="2952910" y="2209800"/>
            <a:ext cx="255566" cy="25270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0" name="Oval 6179">
            <a:extLst>
              <a:ext uri="{FF2B5EF4-FFF2-40B4-BE49-F238E27FC236}">
                <a16:creationId xmlns:a16="http://schemas.microsoft.com/office/drawing/2014/main" id="{43F51C3C-01B4-7009-D347-0369AB97ABA0}"/>
              </a:ext>
            </a:extLst>
          </p:cNvPr>
          <p:cNvSpPr/>
          <p:nvPr/>
        </p:nvSpPr>
        <p:spPr>
          <a:xfrm>
            <a:off x="2941801" y="3719134"/>
            <a:ext cx="255566" cy="25270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4" name="Oval 6183">
            <a:extLst>
              <a:ext uri="{FF2B5EF4-FFF2-40B4-BE49-F238E27FC236}">
                <a16:creationId xmlns:a16="http://schemas.microsoft.com/office/drawing/2014/main" id="{EC6864B3-21FB-CA9C-7997-3217B7CEEC07}"/>
              </a:ext>
            </a:extLst>
          </p:cNvPr>
          <p:cNvSpPr/>
          <p:nvPr/>
        </p:nvSpPr>
        <p:spPr>
          <a:xfrm>
            <a:off x="4193345" y="3477870"/>
            <a:ext cx="255566" cy="25270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5" name="Oval 6184">
            <a:extLst>
              <a:ext uri="{FF2B5EF4-FFF2-40B4-BE49-F238E27FC236}">
                <a16:creationId xmlns:a16="http://schemas.microsoft.com/office/drawing/2014/main" id="{B45D14B3-140C-1554-AD64-2BA7FB45D2C5}"/>
              </a:ext>
            </a:extLst>
          </p:cNvPr>
          <p:cNvSpPr/>
          <p:nvPr/>
        </p:nvSpPr>
        <p:spPr>
          <a:xfrm>
            <a:off x="2962569" y="5181600"/>
            <a:ext cx="255566" cy="25270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0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8" grpId="0" animBg="1"/>
      <p:bldP spid="6179" grpId="0" animBg="1"/>
      <p:bldP spid="6180" grpId="0" animBg="1"/>
      <p:bldP spid="6184" grpId="0" animBg="1"/>
      <p:bldP spid="618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C7297-4C9A-5C61-2974-E08D49583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C5D19960-3D01-ABE9-FD8D-6CDEC9D79E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921" t="4445" r="32326" b="6665"/>
          <a:stretch/>
        </p:blipFill>
        <p:spPr>
          <a:xfrm>
            <a:off x="2802535" y="476384"/>
            <a:ext cx="1795447" cy="6245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300000">
              <a:rot lat="21591840" lon="850304" rev="21594562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D07DAC-69D1-6315-48E7-DE091DB72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Pipeline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81A75-6D6D-604B-9534-884670984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7CD1E-CEB3-164D-B340-6CD046ED2103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/>
              <a:t>18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4193D08-A0B6-73AB-AF94-DED6266564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3511366"/>
              </p:ext>
            </p:extLst>
          </p:nvPr>
        </p:nvGraphicFramePr>
        <p:xfrm>
          <a:off x="5257800" y="1524000"/>
          <a:ext cx="5870146" cy="4572000"/>
        </p:xfrm>
        <a:graphic>
          <a:graphicData uri="http://schemas.openxmlformats.org/drawingml/2006/table">
            <a:tbl>
              <a:tblPr/>
              <a:tblGrid>
                <a:gridCol w="1626870">
                  <a:extLst>
                    <a:ext uri="{9D8B030D-6E8A-4147-A177-3AD203B41FA5}">
                      <a16:colId xmlns:a16="http://schemas.microsoft.com/office/drawing/2014/main" val="949976343"/>
                    </a:ext>
                  </a:extLst>
                </a:gridCol>
                <a:gridCol w="1060819">
                  <a:extLst>
                    <a:ext uri="{9D8B030D-6E8A-4147-A177-3AD203B41FA5}">
                      <a16:colId xmlns:a16="http://schemas.microsoft.com/office/drawing/2014/main" val="2722727118"/>
                    </a:ext>
                  </a:extLst>
                </a:gridCol>
                <a:gridCol w="1060819">
                  <a:extLst>
                    <a:ext uri="{9D8B030D-6E8A-4147-A177-3AD203B41FA5}">
                      <a16:colId xmlns:a16="http://schemas.microsoft.com/office/drawing/2014/main" val="3902623909"/>
                    </a:ext>
                  </a:extLst>
                </a:gridCol>
                <a:gridCol w="1060819">
                  <a:extLst>
                    <a:ext uri="{9D8B030D-6E8A-4147-A177-3AD203B41FA5}">
                      <a16:colId xmlns:a16="http://schemas.microsoft.com/office/drawing/2014/main" val="4020151212"/>
                    </a:ext>
                  </a:extLst>
                </a:gridCol>
                <a:gridCol w="1060819">
                  <a:extLst>
                    <a:ext uri="{9D8B030D-6E8A-4147-A177-3AD203B41FA5}">
                      <a16:colId xmlns:a16="http://schemas.microsoft.com/office/drawing/2014/main" val="11487140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  <a:latin typeface="Consolas" panose="020B0609020204030204" pitchFamily="49" charset="0"/>
                        </a:rPr>
                        <a:t>S</a:t>
                      </a:r>
                      <a:r>
                        <a:rPr lang="en-US" b="1" baseline="-25000" dirty="0">
                          <a:solidFill>
                            <a:srgbClr val="FFFFFF"/>
                          </a:solidFill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  <a:latin typeface="Consolas" panose="020B0609020204030204" pitchFamily="49" charset="0"/>
                        </a:rPr>
                        <a:t>,S</a:t>
                      </a:r>
                      <a:r>
                        <a:rPr lang="en-US" b="1" baseline="-25000" dirty="0">
                          <a:solidFill>
                            <a:srgbClr val="FFFFFF"/>
                          </a:solidFill>
                          <a:effectLst/>
                          <a:latin typeface="Consolas" panose="020B0609020204030204" pitchFamily="49" charset="0"/>
                        </a:rPr>
                        <a:t>2</a:t>
                      </a:r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  <a:latin typeface="Consolas" panose="020B0609020204030204" pitchFamily="49" charset="0"/>
                        </a:rPr>
                        <a:t>,S</a:t>
                      </a:r>
                      <a:r>
                        <a:rPr lang="en-US" b="1" baseline="-25000" dirty="0">
                          <a:solidFill>
                            <a:srgbClr val="FFFFFF"/>
                          </a:solidFill>
                          <a:effectLst/>
                          <a:latin typeface="Consolas" panose="020B0609020204030204" pitchFamily="49" charset="0"/>
                        </a:rPr>
                        <a:t>3</a:t>
                      </a:r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  <a:latin typeface="Consolas" panose="020B0609020204030204" pitchFamily="49" charset="0"/>
                        </a:rPr>
                        <a:t>,S</a:t>
                      </a:r>
                      <a:r>
                        <a:rPr lang="en-US" b="1" baseline="-25000" dirty="0">
                          <a:solidFill>
                            <a:srgbClr val="FFFFFF"/>
                          </a:solidFill>
                          <a:effectLst/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51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  <a:latin typeface="Consolas" panose="020B0609020204030204" pitchFamily="49" charset="0"/>
                        </a:rPr>
                        <a:t>Stage 1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51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  <a:latin typeface="Consolas" panose="020B0609020204030204" pitchFamily="49" charset="0"/>
                        </a:rPr>
                        <a:t>Stage 2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51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  <a:latin typeface="Consolas" panose="020B0609020204030204" pitchFamily="49" charset="0"/>
                        </a:rPr>
                        <a:t>Stage 3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51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1" dirty="0">
                          <a:solidFill>
                            <a:srgbClr val="FFFFFF"/>
                          </a:solidFill>
                          <a:effectLst/>
                          <a:latin typeface="Consolas" panose="020B0609020204030204" pitchFamily="49" charset="0"/>
                        </a:rPr>
                        <a:t>Stage 4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5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989699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b="0" dirty="0">
                        <a:solidFill>
                          <a:schemeClr val="tx1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83,364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48,191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16,599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587304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2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1,432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41,812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14,877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8,521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181387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3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1,142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29,926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8,350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5,883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0852314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4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1,104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23,990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5,702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4,503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467299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5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1,042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18,054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4,020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3,751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617969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6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1,120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18,054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b="0" dirty="0">
                        <a:solidFill>
                          <a:schemeClr val="tx1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b="0" dirty="0">
                        <a:solidFill>
                          <a:schemeClr val="tx1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4492601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7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980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b="0" dirty="0">
                        <a:solidFill>
                          <a:schemeClr val="tx1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2,477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2,782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320714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8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1,032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12,118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2,294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2,522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5192985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9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1,084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12,118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2,153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2,484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5086886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10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1,136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12,118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2,054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2,371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573049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11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1,188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12,118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1,955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2,652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4000226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12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1,240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12,118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1,912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2,197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8185961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13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1,292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12,118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1,869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2,137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7661351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14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975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6,195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1,643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</a:rPr>
                        <a:t>1,796</a:t>
                      </a:r>
                    </a:p>
                  </a:txBody>
                  <a:tcPr marL="60960" marR="60960" marT="15240" marB="1524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84E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0339573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7D9B38D6-BE34-A320-C774-31D433D55EC3}"/>
              </a:ext>
            </a:extLst>
          </p:cNvPr>
          <p:cNvGrpSpPr/>
          <p:nvPr/>
        </p:nvGrpSpPr>
        <p:grpSpPr>
          <a:xfrm>
            <a:off x="2894296" y="882654"/>
            <a:ext cx="255566" cy="252709"/>
            <a:chOff x="2894296" y="882654"/>
            <a:chExt cx="255566" cy="252709"/>
          </a:xfrm>
          <a:noFill/>
        </p:grpSpPr>
        <p:sp>
          <p:nvSpPr>
            <p:cNvPr id="6178" name="Oval 6177">
              <a:extLst>
                <a:ext uri="{FF2B5EF4-FFF2-40B4-BE49-F238E27FC236}">
                  <a16:creationId xmlns:a16="http://schemas.microsoft.com/office/drawing/2014/main" id="{093EB51E-0F7A-A0F3-7806-5ABDBC973316}"/>
                </a:ext>
              </a:extLst>
            </p:cNvPr>
            <p:cNvSpPr/>
            <p:nvPr/>
          </p:nvSpPr>
          <p:spPr>
            <a:xfrm>
              <a:off x="2894296" y="882654"/>
              <a:ext cx="255566" cy="252709"/>
            </a:xfrm>
            <a:prstGeom prst="ellipse">
              <a:avLst/>
            </a:prstGeom>
            <a:grp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303D9E0-C4FF-C8BD-2EB7-9C4147761CE3}"/>
                </a:ext>
              </a:extLst>
            </p:cNvPr>
            <p:cNvCxnSpPr>
              <a:cxnSpLocks/>
              <a:stCxn id="6178" idx="1"/>
            </p:cNvCxnSpPr>
            <p:nvPr/>
          </p:nvCxnSpPr>
          <p:spPr>
            <a:xfrm>
              <a:off x="2931723" y="919662"/>
              <a:ext cx="40077" cy="49840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4EAAF4-6CFD-E8BF-B4C8-F3CEA3FAD80D}"/>
              </a:ext>
            </a:extLst>
          </p:cNvPr>
          <p:cNvGrpSpPr/>
          <p:nvPr/>
        </p:nvGrpSpPr>
        <p:grpSpPr>
          <a:xfrm>
            <a:off x="2942336" y="2196200"/>
            <a:ext cx="255566" cy="252709"/>
            <a:chOff x="2894296" y="882654"/>
            <a:chExt cx="255566" cy="25270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BE82423-1E60-38DE-D3AA-CF9C9EC12F7C}"/>
                </a:ext>
              </a:extLst>
            </p:cNvPr>
            <p:cNvSpPr/>
            <p:nvPr/>
          </p:nvSpPr>
          <p:spPr>
            <a:xfrm>
              <a:off x="2894296" y="882654"/>
              <a:ext cx="255566" cy="252709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A6C9172-92B2-A448-92E3-3569A521C2DB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>
              <a:off x="2931723" y="919662"/>
              <a:ext cx="40077" cy="498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A9196C-7920-D6B7-BA76-2E23A974F949}"/>
              </a:ext>
            </a:extLst>
          </p:cNvPr>
          <p:cNvGrpSpPr/>
          <p:nvPr/>
        </p:nvGrpSpPr>
        <p:grpSpPr>
          <a:xfrm>
            <a:off x="4191000" y="3472574"/>
            <a:ext cx="255566" cy="252709"/>
            <a:chOff x="2894296" y="882654"/>
            <a:chExt cx="255566" cy="25270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5CFB0AB-ED09-2E1D-3935-4E8CF79E4274}"/>
                </a:ext>
              </a:extLst>
            </p:cNvPr>
            <p:cNvSpPr/>
            <p:nvPr/>
          </p:nvSpPr>
          <p:spPr>
            <a:xfrm>
              <a:off x="2894296" y="882654"/>
              <a:ext cx="255566" cy="252709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8C59595-1656-AE50-C9D0-2DE4DD46CA55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>
              <a:off x="2931723" y="919662"/>
              <a:ext cx="40077" cy="498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C967A2C-FC76-704F-1D58-E87572D40E6A}"/>
              </a:ext>
            </a:extLst>
          </p:cNvPr>
          <p:cNvGrpSpPr/>
          <p:nvPr/>
        </p:nvGrpSpPr>
        <p:grpSpPr>
          <a:xfrm>
            <a:off x="2942336" y="3719134"/>
            <a:ext cx="255566" cy="252709"/>
            <a:chOff x="2894296" y="882654"/>
            <a:chExt cx="255566" cy="25270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52363CF-9AD2-CEE3-14F8-807999CFCB06}"/>
                </a:ext>
              </a:extLst>
            </p:cNvPr>
            <p:cNvSpPr/>
            <p:nvPr/>
          </p:nvSpPr>
          <p:spPr>
            <a:xfrm>
              <a:off x="2894296" y="882654"/>
              <a:ext cx="255566" cy="252709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28514C9-C84A-287F-6F6E-DA1451334F70}"/>
                </a:ext>
              </a:extLst>
            </p:cNvPr>
            <p:cNvCxnSpPr>
              <a:cxnSpLocks/>
              <a:stCxn id="21" idx="1"/>
            </p:cNvCxnSpPr>
            <p:nvPr/>
          </p:nvCxnSpPr>
          <p:spPr>
            <a:xfrm>
              <a:off x="2931723" y="919662"/>
              <a:ext cx="40077" cy="498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A715DB-F7D2-D26E-E536-3C4B207214CD}"/>
              </a:ext>
            </a:extLst>
          </p:cNvPr>
          <p:cNvGrpSpPr/>
          <p:nvPr/>
        </p:nvGrpSpPr>
        <p:grpSpPr>
          <a:xfrm>
            <a:off x="2951761" y="5181600"/>
            <a:ext cx="255566" cy="252709"/>
            <a:chOff x="2894296" y="882654"/>
            <a:chExt cx="255566" cy="25270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E5194D6-A2C8-4237-BB9F-4355AA1746DB}"/>
                </a:ext>
              </a:extLst>
            </p:cNvPr>
            <p:cNvSpPr/>
            <p:nvPr/>
          </p:nvSpPr>
          <p:spPr>
            <a:xfrm>
              <a:off x="2894296" y="882654"/>
              <a:ext cx="255566" cy="252709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17095AB-075F-4ACF-FD88-2F4108902FEF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>
              <a:off x="2931723" y="919662"/>
              <a:ext cx="40077" cy="498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58D6A1B-F65C-78B8-EF72-48FA0676A50F}"/>
              </a:ext>
            </a:extLst>
          </p:cNvPr>
          <p:cNvSpPr txBox="1"/>
          <p:nvPr/>
        </p:nvSpPr>
        <p:spPr>
          <a:xfrm>
            <a:off x="7018552" y="1816481"/>
            <a:ext cx="812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ctr"/>
            <a:r>
              <a:rPr lang="en-US" b="0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3,534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35F47A-375B-FBAC-FBDD-A65CFE7BB313}"/>
              </a:ext>
            </a:extLst>
          </p:cNvPr>
          <p:cNvSpPr txBox="1"/>
          <p:nvPr/>
        </p:nvSpPr>
        <p:spPr>
          <a:xfrm flipH="1">
            <a:off x="7924800" y="3621316"/>
            <a:ext cx="1067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ctr"/>
            <a:r>
              <a:rPr lang="en-US" b="0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12,132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1E67C0-AA3B-404A-3251-C80BF5E8AE8D}"/>
              </a:ext>
            </a:extLst>
          </p:cNvPr>
          <p:cNvSpPr txBox="1"/>
          <p:nvPr/>
        </p:nvSpPr>
        <p:spPr>
          <a:xfrm>
            <a:off x="9113821" y="3349802"/>
            <a:ext cx="837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ctr"/>
            <a:r>
              <a:rPr lang="en-US" b="0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3,557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9E65FA-9D4D-4381-A6F2-8F39D835CFBC}"/>
              </a:ext>
            </a:extLst>
          </p:cNvPr>
          <p:cNvSpPr txBox="1"/>
          <p:nvPr/>
        </p:nvSpPr>
        <p:spPr>
          <a:xfrm>
            <a:off x="10190566" y="3324916"/>
            <a:ext cx="840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ctr"/>
            <a:r>
              <a:rPr lang="en-US" b="0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3,178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FBB762F-0093-A941-91A7-A2F65D1B06A1}"/>
              </a:ext>
            </a:extLst>
          </p:cNvPr>
          <p:cNvCxnSpPr>
            <a:cxnSpLocks/>
            <a:stCxn id="17" idx="3"/>
          </p:cNvCxnSpPr>
          <p:nvPr/>
        </p:nvCxnSpPr>
        <p:spPr>
          <a:xfrm flipH="1">
            <a:off x="2264337" y="3688275"/>
            <a:ext cx="1964090" cy="11885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34FB680-1ACD-D6B9-2AE8-7FC93C9705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724935"/>
              </p:ext>
            </p:extLst>
          </p:nvPr>
        </p:nvGraphicFramePr>
        <p:xfrm>
          <a:off x="493161" y="3844299"/>
          <a:ext cx="1731099" cy="185420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653277">
                  <a:extLst>
                    <a:ext uri="{9D8B030D-6E8A-4147-A177-3AD203B41FA5}">
                      <a16:colId xmlns:a16="http://schemas.microsoft.com/office/drawing/2014/main" val="3866200515"/>
                    </a:ext>
                  </a:extLst>
                </a:gridCol>
                <a:gridCol w="1077822">
                  <a:extLst>
                    <a:ext uri="{9D8B030D-6E8A-4147-A177-3AD203B41FA5}">
                      <a16:colId xmlns:a16="http://schemas.microsoft.com/office/drawing/2014/main" val="42604220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</a:t>
                      </a:r>
                      <a:r>
                        <a:rPr lang="en-US" baseline="-25000" dirty="0" err="1"/>
                        <a:t>m</a:t>
                      </a:r>
                      <a:endParaRPr lang="en-US" baseline="-25000" dirty="0"/>
                    </a:p>
                  </a:txBody>
                  <a:tcPr>
                    <a:solidFill>
                      <a:srgbClr val="195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Stage 2</a:t>
                      </a:r>
                    </a:p>
                  </a:txBody>
                  <a:tcPr>
                    <a:solidFill>
                      <a:srgbClr val="195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44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12,132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4226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6,066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920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3,033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472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337459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C4F8EDD-B3DC-BD0C-CA9C-B54240133E5A}"/>
              </a:ext>
            </a:extLst>
          </p:cNvPr>
          <p:cNvCxnSpPr>
            <a:cxnSpLocks/>
          </p:cNvCxnSpPr>
          <p:nvPr/>
        </p:nvCxnSpPr>
        <p:spPr>
          <a:xfrm flipH="1">
            <a:off x="2263807" y="3887826"/>
            <a:ext cx="5813393" cy="10490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FB75F74-A29A-11BD-9C1D-E64FAA315FC1}"/>
              </a:ext>
            </a:extLst>
          </p:cNvPr>
          <p:cNvSpPr txBox="1"/>
          <p:nvPr/>
        </p:nvSpPr>
        <p:spPr>
          <a:xfrm>
            <a:off x="493161" y="3496965"/>
            <a:ext cx="1693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  <a:r>
              <a:rPr lang="en-US" dirty="0"/>
              <a:t>= 7</a:t>
            </a:r>
          </a:p>
        </p:txBody>
      </p:sp>
    </p:spTree>
    <p:extLst>
      <p:ext uri="{BB962C8B-B14F-4D97-AF65-F5344CB8AC3E}">
        <p14:creationId xmlns:p14="http://schemas.microsoft.com/office/powerpoint/2010/main" val="228958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2A6C7-B29F-9D81-110E-F7E1EB966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– Pipelined Hardware vs Plain Hardware vs Optimized Software Implementations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E1783-B9D8-BCE0-2B51-ACD93646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7CD1E-CEB3-164D-B340-6CD046ED210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6E0557-FD79-1714-09E2-B916E19F5C58}"/>
              </a:ext>
            </a:extLst>
          </p:cNvPr>
          <p:cNvSpPr txBox="1"/>
          <p:nvPr/>
        </p:nvSpPr>
        <p:spPr>
          <a:xfrm>
            <a:off x="4191000" y="640729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{S</a:t>
            </a:r>
            <a:r>
              <a:rPr lang="en-US" baseline="-25000" dirty="0">
                <a:latin typeface="Consolas" panose="020B0609020204030204" pitchFamily="49" charset="0"/>
              </a:rPr>
              <a:t>1</a:t>
            </a:r>
            <a:r>
              <a:rPr lang="en-US" dirty="0">
                <a:latin typeface="Consolas" panose="020B0609020204030204" pitchFamily="49" charset="0"/>
              </a:rPr>
              <a:t>,S</a:t>
            </a:r>
            <a:r>
              <a:rPr lang="en-US" baseline="-25000" dirty="0">
                <a:latin typeface="Consolas" panose="020B0609020204030204" pitchFamily="49" charset="0"/>
              </a:rPr>
              <a:t>2</a:t>
            </a:r>
            <a:r>
              <a:rPr lang="en-US" dirty="0">
                <a:latin typeface="Consolas" panose="020B0609020204030204" pitchFamily="49" charset="0"/>
              </a:rPr>
              <a:t>,S</a:t>
            </a:r>
            <a:r>
              <a:rPr lang="en-US" baseline="-25000" dirty="0">
                <a:latin typeface="Consolas" panose="020B0609020204030204" pitchFamily="49" charset="0"/>
              </a:rPr>
              <a:t>3</a:t>
            </a:r>
            <a:r>
              <a:rPr lang="en-US" dirty="0">
                <a:latin typeface="Consolas" panose="020B0609020204030204" pitchFamily="49" charset="0"/>
              </a:rPr>
              <a:t>,S</a:t>
            </a:r>
            <a:r>
              <a:rPr lang="en-US" baseline="-25000" dirty="0">
                <a:latin typeface="Consolas" panose="020B0609020204030204" pitchFamily="49" charset="0"/>
              </a:rPr>
              <a:t>4</a:t>
            </a:r>
            <a:r>
              <a:rPr lang="en-US" dirty="0">
                <a:latin typeface="Consolas" panose="020B0609020204030204" pitchFamily="49" charset="0"/>
              </a:rPr>
              <a:t>,S</a:t>
            </a:r>
            <a:r>
              <a:rPr lang="en-US" baseline="-25000" dirty="0">
                <a:latin typeface="Consolas" panose="020B0609020204030204" pitchFamily="49" charset="0"/>
              </a:rPr>
              <a:t>m</a:t>
            </a:r>
            <a:r>
              <a:rPr lang="en-US" dirty="0">
                <a:latin typeface="Consolas" panose="020B0609020204030204" pitchFamily="49" charset="0"/>
              </a:rPr>
              <a:t>} = {1, 7, 6, 6, 3}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0AAEADD-43EB-4CFC-DAF3-A184F40238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4421267"/>
              </p:ext>
            </p:extLst>
          </p:nvPr>
        </p:nvGraphicFramePr>
        <p:xfrm>
          <a:off x="533400" y="2514600"/>
          <a:ext cx="54864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C691A833-4259-0F1C-BE15-D651B2EE93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5573391"/>
              </p:ext>
            </p:extLst>
          </p:nvPr>
        </p:nvGraphicFramePr>
        <p:xfrm>
          <a:off x="6553200" y="2514600"/>
          <a:ext cx="51816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5D26819-BE87-121C-03F6-7A78089441E6}"/>
              </a:ext>
            </a:extLst>
          </p:cNvPr>
          <p:cNvSpPr txBox="1">
            <a:spLocks/>
          </p:cNvSpPr>
          <p:nvPr/>
        </p:nvSpPr>
        <p:spPr>
          <a:xfrm>
            <a:off x="381964" y="1340968"/>
            <a:ext cx="11458937" cy="4835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Target FPGA: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</a:rPr>
              <a:t>Artix</a:t>
            </a:r>
            <a:r>
              <a:rPr lang="en-US" dirty="0">
                <a:latin typeface="Consolas" panose="020B0609020204030204" pitchFamily="49" charset="0"/>
              </a:rPr>
              <a:t> 7, Frequency: 113 MHz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CPU:</a:t>
            </a:r>
            <a:r>
              <a:rPr lang="en-US" dirty="0">
                <a:latin typeface="Consolas" panose="020B0609020204030204" pitchFamily="49" charset="0"/>
              </a:rPr>
              <a:t> AMD Ryzen 7 PRO 5850U, Frequency: 1,900 MHz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DE0C61-3EEE-9D94-C789-231AECAB7EC8}"/>
              </a:ext>
            </a:extLst>
          </p:cNvPr>
          <p:cNvGrpSpPr/>
          <p:nvPr/>
        </p:nvGrpSpPr>
        <p:grpSpPr>
          <a:xfrm>
            <a:off x="2573449" y="3276600"/>
            <a:ext cx="367098" cy="1295400"/>
            <a:chOff x="2071302" y="2971800"/>
            <a:chExt cx="367098" cy="1143000"/>
          </a:xfrm>
        </p:grpSpPr>
        <p:cxnSp>
          <p:nvCxnSpPr>
            <p:cNvPr id="20" name="Connector: Curved 19">
              <a:extLst>
                <a:ext uri="{FF2B5EF4-FFF2-40B4-BE49-F238E27FC236}">
                  <a16:creationId xmlns:a16="http://schemas.microsoft.com/office/drawing/2014/main" id="{B2F29CA0-1779-7C64-E270-7735860EEE78}"/>
                </a:ext>
              </a:extLst>
            </p:cNvPr>
            <p:cNvCxnSpPr/>
            <p:nvPr/>
          </p:nvCxnSpPr>
          <p:spPr>
            <a:xfrm rot="5400000">
              <a:off x="1752600" y="3429000"/>
              <a:ext cx="1143000" cy="228600"/>
            </a:xfrm>
            <a:prstGeom prst="curvedConnector3">
              <a:avLst>
                <a:gd name="adj1" fmla="val 99"/>
              </a:avLst>
            </a:prstGeom>
            <a:ln>
              <a:solidFill>
                <a:schemeClr val="bg2">
                  <a:lumMod val="9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F89340-0CD5-C4A9-13FD-B2894402458F}"/>
                </a:ext>
              </a:extLst>
            </p:cNvPr>
            <p:cNvSpPr txBox="1"/>
            <p:nvPr/>
          </p:nvSpPr>
          <p:spPr>
            <a:xfrm rot="16200000">
              <a:off x="1941229" y="3482030"/>
              <a:ext cx="537145" cy="27699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onsolas" panose="020B0609020204030204" pitchFamily="49" charset="0"/>
                </a:rPr>
                <a:t>x19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A164322-90AB-2235-000D-62FED122C479}"/>
              </a:ext>
            </a:extLst>
          </p:cNvPr>
          <p:cNvGrpSpPr/>
          <p:nvPr/>
        </p:nvGrpSpPr>
        <p:grpSpPr>
          <a:xfrm>
            <a:off x="4419600" y="3276600"/>
            <a:ext cx="367098" cy="1295400"/>
            <a:chOff x="2071302" y="2971800"/>
            <a:chExt cx="367098" cy="1143000"/>
          </a:xfrm>
        </p:grpSpPr>
        <p:cxnSp>
          <p:nvCxnSpPr>
            <p:cNvPr id="28" name="Connector: Curved 27">
              <a:extLst>
                <a:ext uri="{FF2B5EF4-FFF2-40B4-BE49-F238E27FC236}">
                  <a16:creationId xmlns:a16="http://schemas.microsoft.com/office/drawing/2014/main" id="{70ECB886-49EA-9564-3BDB-9DB9B6DABF23}"/>
                </a:ext>
              </a:extLst>
            </p:cNvPr>
            <p:cNvCxnSpPr/>
            <p:nvPr/>
          </p:nvCxnSpPr>
          <p:spPr>
            <a:xfrm rot="5400000">
              <a:off x="1752600" y="3429000"/>
              <a:ext cx="1143000" cy="228600"/>
            </a:xfrm>
            <a:prstGeom prst="curvedConnector3">
              <a:avLst>
                <a:gd name="adj1" fmla="val 99"/>
              </a:avLst>
            </a:prstGeom>
            <a:ln>
              <a:solidFill>
                <a:schemeClr val="bg2">
                  <a:lumMod val="9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BBC3998-B5C4-305D-2E76-7B4CBE733796}"/>
                </a:ext>
              </a:extLst>
            </p:cNvPr>
            <p:cNvSpPr txBox="1"/>
            <p:nvPr/>
          </p:nvSpPr>
          <p:spPr>
            <a:xfrm rot="16200000">
              <a:off x="1941229" y="3482030"/>
              <a:ext cx="537145" cy="27699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onsolas" panose="020B0609020204030204" pitchFamily="49" charset="0"/>
                </a:rPr>
                <a:t>x20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7AA33B9-BBF1-4422-CB87-1E2221E079EE}"/>
              </a:ext>
            </a:extLst>
          </p:cNvPr>
          <p:cNvGrpSpPr/>
          <p:nvPr/>
        </p:nvGrpSpPr>
        <p:grpSpPr>
          <a:xfrm>
            <a:off x="2183993" y="3279616"/>
            <a:ext cx="711611" cy="1292383"/>
            <a:chOff x="2183993" y="3279616"/>
            <a:chExt cx="711611" cy="1292383"/>
          </a:xfrm>
        </p:grpSpPr>
        <p:cxnSp>
          <p:nvCxnSpPr>
            <p:cNvPr id="9" name="Connector: Curved 8">
              <a:extLst>
                <a:ext uri="{FF2B5EF4-FFF2-40B4-BE49-F238E27FC236}">
                  <a16:creationId xmlns:a16="http://schemas.microsoft.com/office/drawing/2014/main" id="{7B957459-6E27-E405-A898-86309E24FA9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944611" y="3621007"/>
              <a:ext cx="1292383" cy="609602"/>
            </a:xfrm>
            <a:prstGeom prst="curvedConnector3">
              <a:avLst>
                <a:gd name="adj1" fmla="val -87"/>
              </a:avLst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68A6296-478C-D59A-E77E-894354579497}"/>
                </a:ext>
              </a:extLst>
            </p:cNvPr>
            <p:cNvSpPr txBox="1"/>
            <p:nvPr/>
          </p:nvSpPr>
          <p:spPr>
            <a:xfrm rot="16200000">
              <a:off x="2072383" y="3921612"/>
              <a:ext cx="500220" cy="2769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onsolas" panose="020B0609020204030204" pitchFamily="49" charset="0"/>
                </a:rPr>
                <a:t>x69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D557500-A874-972C-CB1E-12FF9C5DBB2D}"/>
              </a:ext>
            </a:extLst>
          </p:cNvPr>
          <p:cNvGrpSpPr/>
          <p:nvPr/>
        </p:nvGrpSpPr>
        <p:grpSpPr>
          <a:xfrm>
            <a:off x="4014399" y="3276600"/>
            <a:ext cx="710001" cy="1295400"/>
            <a:chOff x="4014399" y="3276600"/>
            <a:chExt cx="710001" cy="1295400"/>
          </a:xfrm>
        </p:grpSpPr>
        <p:cxnSp>
          <p:nvCxnSpPr>
            <p:cNvPr id="34" name="Connector: Curved 33">
              <a:extLst>
                <a:ext uri="{FF2B5EF4-FFF2-40B4-BE49-F238E27FC236}">
                  <a16:creationId xmlns:a16="http://schemas.microsoft.com/office/drawing/2014/main" id="{AD2AC4D0-0E59-B0F1-7B89-C8A55503CAA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71899" y="3619499"/>
              <a:ext cx="1295400" cy="609602"/>
            </a:xfrm>
            <a:prstGeom prst="curvedConnector3">
              <a:avLst>
                <a:gd name="adj1" fmla="val 29"/>
              </a:avLst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9337EB3-8A0E-5B96-5511-7CA55589392B}"/>
                </a:ext>
              </a:extLst>
            </p:cNvPr>
            <p:cNvSpPr txBox="1"/>
            <p:nvPr/>
          </p:nvSpPr>
          <p:spPr>
            <a:xfrm rot="16200000">
              <a:off x="3902789" y="3921612"/>
              <a:ext cx="500220" cy="2769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onsolas" panose="020B0609020204030204" pitchFamily="49" charset="0"/>
                </a:rPr>
                <a:t>x70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FDC137B-40B9-AC17-7B91-97E75A775BE0}"/>
              </a:ext>
            </a:extLst>
          </p:cNvPr>
          <p:cNvGrpSpPr/>
          <p:nvPr/>
        </p:nvGrpSpPr>
        <p:grpSpPr>
          <a:xfrm>
            <a:off x="7935460" y="3200402"/>
            <a:ext cx="903740" cy="1115806"/>
            <a:chOff x="7935460" y="3200402"/>
            <a:chExt cx="903740" cy="1115806"/>
          </a:xfrm>
        </p:grpSpPr>
        <p:cxnSp>
          <p:nvCxnSpPr>
            <p:cNvPr id="39" name="Connector: Curved 38">
              <a:extLst>
                <a:ext uri="{FF2B5EF4-FFF2-40B4-BE49-F238E27FC236}">
                  <a16:creationId xmlns:a16="http://schemas.microsoft.com/office/drawing/2014/main" id="{8216D385-01C7-FA69-93E5-0D7A2A57CBC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898677" y="3375685"/>
              <a:ext cx="1115806" cy="765240"/>
            </a:xfrm>
            <a:prstGeom prst="curvedConnector3">
              <a:avLst>
                <a:gd name="adj1" fmla="val 506"/>
              </a:avLst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6770D58-B78B-48AD-7A45-DF4F3C67FFC1}"/>
                </a:ext>
              </a:extLst>
            </p:cNvPr>
            <p:cNvSpPr txBox="1"/>
            <p:nvPr/>
          </p:nvSpPr>
          <p:spPr>
            <a:xfrm rot="16200000">
              <a:off x="7823850" y="3819055"/>
              <a:ext cx="500220" cy="2769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onsolas" panose="020B0609020204030204" pitchFamily="49" charset="0"/>
                </a:rPr>
                <a:t>x4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CE1C38F-3C0D-2C3C-B288-4B17CE603090}"/>
              </a:ext>
            </a:extLst>
          </p:cNvPr>
          <p:cNvGrpSpPr/>
          <p:nvPr/>
        </p:nvGrpSpPr>
        <p:grpSpPr>
          <a:xfrm>
            <a:off x="9765866" y="3197384"/>
            <a:ext cx="876724" cy="1115806"/>
            <a:chOff x="9765866" y="3197384"/>
            <a:chExt cx="876724" cy="1115806"/>
          </a:xfrm>
        </p:grpSpPr>
        <p:cxnSp>
          <p:nvCxnSpPr>
            <p:cNvPr id="42" name="Connector: Curved 41">
              <a:extLst>
                <a:ext uri="{FF2B5EF4-FFF2-40B4-BE49-F238E27FC236}">
                  <a16:creationId xmlns:a16="http://schemas.microsoft.com/office/drawing/2014/main" id="{3B2EA518-0E46-B5A3-F704-A067455AD89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702067" y="3372667"/>
              <a:ext cx="1115806" cy="765240"/>
            </a:xfrm>
            <a:prstGeom prst="curvedConnector3">
              <a:avLst>
                <a:gd name="adj1" fmla="val 506"/>
              </a:avLst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4B6CFA2-397A-C1AF-6A5F-415ACDB5A7C3}"/>
                </a:ext>
              </a:extLst>
            </p:cNvPr>
            <p:cNvSpPr txBox="1"/>
            <p:nvPr/>
          </p:nvSpPr>
          <p:spPr>
            <a:xfrm rot="16200000">
              <a:off x="9654256" y="3819055"/>
              <a:ext cx="500220" cy="2769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onsolas" panose="020B0609020204030204" pitchFamily="49" charset="0"/>
                </a:rPr>
                <a:t>x4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6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42F9C-5D54-4F97-CEC8-A52B219B1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Cryptography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77694-0008-2D18-27EB-157F8FD5A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1" y="1308746"/>
            <a:ext cx="5562600" cy="4868217"/>
          </a:xfrm>
        </p:spPr>
        <p:txBody>
          <a:bodyPr/>
          <a:lstStyle/>
          <a:p>
            <a:r>
              <a:rPr lang="en-US" dirty="0"/>
              <a:t> Symmetric-key cryptography</a:t>
            </a:r>
          </a:p>
          <a:p>
            <a:r>
              <a:rPr lang="en-US" dirty="0"/>
              <a:t> Public-key cryptography</a:t>
            </a:r>
          </a:p>
          <a:p>
            <a:pPr lvl="1"/>
            <a:r>
              <a:rPr lang="en-US" dirty="0"/>
              <a:t>Shor’s algorithm can potentially break existing pre-quantum public-key cryptosystems (e.g., RSA). </a:t>
            </a:r>
          </a:p>
          <a:p>
            <a:r>
              <a:rPr lang="en-US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Post-Quantum Cryptography</a:t>
            </a:r>
            <a:r>
              <a:rPr lang="en-US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 the rescue!</a:t>
            </a:r>
          </a:p>
          <a:p>
            <a:r>
              <a:rPr lang="en-US" dirty="0"/>
              <a:t>Post-Quantum Cryptography standardization efforts are in progress around the world.</a:t>
            </a:r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5E613-412C-4CC4-3CB2-7BF7EB576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7CD1E-CEB3-164D-B340-6CD046ED2103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500502-870A-DE2B-59E1-F5389D5897F5}"/>
              </a:ext>
            </a:extLst>
          </p:cNvPr>
          <p:cNvGrpSpPr/>
          <p:nvPr/>
        </p:nvGrpSpPr>
        <p:grpSpPr>
          <a:xfrm>
            <a:off x="7391401" y="1066800"/>
            <a:ext cx="3429000" cy="4876800"/>
            <a:chOff x="7391401" y="1066800"/>
            <a:chExt cx="3429000" cy="48768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EC470D0-0C3A-FD35-327B-095D5EA43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1401" y="1066800"/>
              <a:ext cx="3429000" cy="4876800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A756F2B-ED4A-0B2F-2AF9-45A4D12F77A3}"/>
                </a:ext>
              </a:extLst>
            </p:cNvPr>
            <p:cNvSpPr/>
            <p:nvPr/>
          </p:nvSpPr>
          <p:spPr>
            <a:xfrm>
              <a:off x="9100089" y="1863987"/>
              <a:ext cx="1627323" cy="2685455"/>
            </a:xfrm>
            <a:custGeom>
              <a:avLst/>
              <a:gdLst>
                <a:gd name="connsiteX0" fmla="*/ 0 w 2169763"/>
                <a:gd name="connsiteY0" fmla="*/ 289302 h 3776420"/>
                <a:gd name="connsiteX1" fmla="*/ 5166 w 2169763"/>
                <a:gd name="connsiteY1" fmla="*/ 3704095 h 3776420"/>
                <a:gd name="connsiteX2" fmla="*/ 2164596 w 2169763"/>
                <a:gd name="connsiteY2" fmla="*/ 3776420 h 3776420"/>
                <a:gd name="connsiteX3" fmla="*/ 2169763 w 2169763"/>
                <a:gd name="connsiteY3" fmla="*/ 0 h 3776420"/>
                <a:gd name="connsiteX4" fmla="*/ 0 w 2169763"/>
                <a:gd name="connsiteY4" fmla="*/ 289302 h 377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9763" h="3776420">
                  <a:moveTo>
                    <a:pt x="0" y="289302"/>
                  </a:moveTo>
                  <a:lnTo>
                    <a:pt x="5166" y="3704095"/>
                  </a:lnTo>
                  <a:lnTo>
                    <a:pt x="2164596" y="3776420"/>
                  </a:lnTo>
                  <a:cubicBezTo>
                    <a:pt x="2166318" y="2517613"/>
                    <a:pt x="2168041" y="1258807"/>
                    <a:pt x="2169763" y="0"/>
                  </a:cubicBezTo>
                  <a:lnTo>
                    <a:pt x="0" y="289302"/>
                  </a:lnTo>
                  <a:close/>
                </a:path>
              </a:pathLst>
            </a:cu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8FD9673-90CB-F960-4C57-8427C7F229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474" b="72721" l="65137" r="92090">
                        <a14:foregroundMark x1="79199" y1="54883" x2="80116" y2="54883"/>
                        <a14:foregroundMark x1="92090" y1="54883" x2="91406" y2="58854"/>
                        <a14:foregroundMark x1="79004" y1="54362" x2="80545" y2="54265"/>
                        <a14:foregroundMark x1="82056" y1="53387" x2="77930" y2="53516"/>
                        <a14:foregroundMark x1="88379" y1="53190" x2="82151" y2="53384"/>
                        <a14:foregroundMark x1="77930" y1="53516" x2="78320" y2="53841"/>
                        <a14:foregroundMark x1="82849" y1="52935" x2="88574" y2="52474"/>
                        <a14:foregroundMark x1="79688" y1="53190" x2="82675" y2="52949"/>
                        <a14:foregroundMark x1="67383" y1="61458" x2="66309" y2="68685"/>
                        <a14:foregroundMark x1="66309" y1="68685" x2="77626" y2="72000"/>
                        <a14:foregroundMark x1="74195" y1="72044" x2="68262" y2="71549"/>
                        <a14:foregroundMark x1="65332" y1="61979" x2="65137" y2="71354"/>
                        <a14:foregroundMark x1="66504" y1="72331" x2="77051" y2="72721"/>
                        <a14:foregroundMark x1="77051" y1="72721" x2="83789" y2="72331"/>
                        <a14:backgroundMark x1="81757" y1="54758" x2="88477" y2="54818"/>
                        <a14:backgroundMark x1="81403" y1="55257" x2="88574" y2="55078"/>
                        <a14:backgroundMark x1="80078" y1="55534" x2="88867" y2="54948"/>
                        <a14:backgroundMark x1="80859" y1="55143" x2="81543" y2="54427"/>
                        <a14:backgroundMark x1="79980" y1="55078" x2="81738" y2="54297"/>
                        <a14:backgroundMark x1="92285" y1="54948" x2="92285" y2="55078"/>
                        <a14:backgroundMark x1="88770" y1="54948" x2="88770" y2="54948"/>
                        <a14:backgroundMark x1="88965" y1="55013" x2="88965" y2="55013"/>
                        <a14:backgroundMark x1="67090" y1="61654" x2="67480" y2="61458"/>
                        <a14:backgroundMark x1="88867" y1="54753" x2="88965" y2="54948"/>
                        <a14:backgroundMark x1="86816" y1="55143" x2="87012" y2="54948"/>
                        <a14:backgroundMark x1="87695" y1="55013" x2="86230" y2="55013"/>
                        <a14:backgroundMark x1="92578" y1="54688" x2="92578" y2="54948"/>
                        <a14:backgroundMark x1="92383" y1="54883" x2="92383" y2="54883"/>
                        <a14:backgroundMark x1="92285" y1="54753" x2="92383" y2="55013"/>
                      </a14:backgroundRemoval>
                    </a14:imgEffect>
                  </a14:imgLayer>
                </a14:imgProps>
              </a:ext>
            </a:extLst>
          </a:blip>
          <a:srcRect l="63335" t="52221" r="6665" b="26667"/>
          <a:stretch/>
        </p:blipFill>
        <p:spPr>
          <a:xfrm>
            <a:off x="10134601" y="2974281"/>
            <a:ext cx="530483" cy="5309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73F356-55F1-FC5A-A343-494B010F5B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964" b="85612" l="15918" r="51465">
                        <a14:foregroundMark x1="16586" y1="75336" x2="15873" y2="78096"/>
                        <a14:foregroundMark x1="16992" y1="73763" x2="16796" y2="74522"/>
                        <a14:foregroundMark x1="21015" y1="84346" x2="23926" y2="85612"/>
                        <a14:foregroundMark x1="17308" y1="82735" x2="19643" y2="83750"/>
                        <a14:foregroundMark x1="16747" y1="82491" x2="17308" y2="82735"/>
                        <a14:foregroundMark x1="15838" y1="82096" x2="16418" y2="82348"/>
                        <a14:foregroundMark x1="14941" y1="81706" x2="15838" y2="82096"/>
                        <a14:foregroundMark x1="23926" y1="85612" x2="26488" y2="85009"/>
                        <a14:foregroundMark x1="16115" y1="81878" x2="16005" y2="82510"/>
                        <a14:foregroundMark x1="26858" y1="72846" x2="28516" y2="72982"/>
                        <a14:foregroundMark x1="23730" y1="71029" x2="25488" y2="70964"/>
                        <a14:foregroundMark x1="49707" y1="76563" x2="49707" y2="76888"/>
                        <a14:foregroundMark x1="51074" y1="77604" x2="51465" y2="77930"/>
                        <a14:backgroundMark x1="25391" y1="78060" x2="23340" y2="79688"/>
                        <a14:backgroundMark x1="18066" y1="81445" x2="18652" y2="80859"/>
                        <a14:backgroundMark x1="18652" y1="75846" x2="16797" y2="75586"/>
                        <a14:backgroundMark x1="24512" y1="73242" x2="23145" y2="73242"/>
                        <a14:backgroundMark x1="23828" y1="72917" x2="25879" y2="72786"/>
                        <a14:backgroundMark x1="25977" y1="72656" x2="25977" y2="72656"/>
                        <a14:backgroundMark x1="26074" y1="72526" x2="26465" y2="72982"/>
                        <a14:backgroundMark x1="31250" y1="75195" x2="30957" y2="75846"/>
                        <a14:backgroundMark x1="31348" y1="81836" x2="30469" y2="81966"/>
                        <a14:backgroundMark x1="25293" y1="83724" x2="24707" y2="84245"/>
                        <a14:backgroundMark x1="27539" y1="81966" x2="27832" y2="82031"/>
                        <a14:backgroundMark x1="22070" y1="81836" x2="22266" y2="81901"/>
                        <a14:backgroundMark x1="21875" y1="75651" x2="22168" y2="75521"/>
                        <a14:backgroundMark x1="27441" y1="75521" x2="27832" y2="75521"/>
                        <a14:backgroundMark x1="15625" y1="78060" x2="14453" y2="81641"/>
                        <a14:backgroundMark x1="16113" y1="78385" x2="16016" y2="78125"/>
                        <a14:backgroundMark x1="17090" y1="75521" x2="16992" y2="75391"/>
                        <a14:backgroundMark x1="15918" y1="78776" x2="15918" y2="78060"/>
                        <a14:backgroundMark x1="21582" y1="71615" x2="21387" y2="71940"/>
                        <a14:backgroundMark x1="19043" y1="71094" x2="20605" y2="71615"/>
                        <a14:backgroundMark x1="21387" y1="71224" x2="20703" y2="71810"/>
                        <a14:backgroundMark x1="20801" y1="71810" x2="21094" y2="71810"/>
                        <a14:backgroundMark x1="20801" y1="84505" x2="20215" y2="84115"/>
                        <a14:backgroundMark x1="20410" y1="84505" x2="20215" y2="84049"/>
                        <a14:backgroundMark x1="19922" y1="84375" x2="20703" y2="83919"/>
                        <a14:backgroundMark x1="19824" y1="84180" x2="20801" y2="84505"/>
                        <a14:backgroundMark x1="20117" y1="84505" x2="19922" y2="83919"/>
                        <a14:backgroundMark x1="21289" y1="84896" x2="20996" y2="84245"/>
                        <a14:backgroundMark x1="19434" y1="83984" x2="20313" y2="83919"/>
                        <a14:backgroundMark x1="17188" y1="82096" x2="17188" y2="82096"/>
                        <a14:backgroundMark x1="16895" y1="82161" x2="17090" y2="82357"/>
                        <a14:backgroundMark x1="20996" y1="71680" x2="21289" y2="71745"/>
                        <a14:backgroundMark x1="21387" y1="71354" x2="20996" y2="71810"/>
                        <a14:backgroundMark x1="21582" y1="71354" x2="21387" y2="71745"/>
                      </a14:backgroundRemoval>
                    </a14:imgEffect>
                    <a14:imgEffect>
                      <a14:brightnessContrast contrast="-57000"/>
                    </a14:imgEffect>
                  </a14:imgLayer>
                </a14:imgProps>
              </a:ext>
            </a:extLst>
          </a:blip>
          <a:srcRect l="13333" t="70000" r="46667" b="13333"/>
          <a:stretch/>
        </p:blipFill>
        <p:spPr>
          <a:xfrm>
            <a:off x="9200433" y="3071707"/>
            <a:ext cx="833825" cy="494118"/>
          </a:xfrm>
          <a:prstGeom prst="rect">
            <a:avLst/>
          </a:prstGeom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6416E6-8216-E7C5-E5A7-43A965574E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4958655"/>
            <a:ext cx="1342390" cy="3539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6DC071-E206-9CCB-487A-491ABE403F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9600" y="4598420"/>
            <a:ext cx="1775778" cy="10128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33CD47-D202-CC96-8D3B-B5E289B61C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8585" y="4659991"/>
            <a:ext cx="951230" cy="95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69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D6CE1-4F38-D3F9-398E-0708A6BAD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3C00C9E-2768-6BAA-8237-2EB7B0543B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9288084"/>
              </p:ext>
            </p:extLst>
          </p:nvPr>
        </p:nvGraphicFramePr>
        <p:xfrm>
          <a:off x="152400" y="1957552"/>
          <a:ext cx="5283200" cy="4157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9BA44A-5F87-2195-C0A6-2B121EDAE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964" y="1308746"/>
            <a:ext cx="11458937" cy="1165047"/>
          </a:xfrm>
        </p:spPr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Target FPGA: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</a:rPr>
              <a:t>Artix</a:t>
            </a:r>
            <a:r>
              <a:rPr lang="en-US" dirty="0">
                <a:latin typeface="Consolas" panose="020B0609020204030204" pitchFamily="49" charset="0"/>
              </a:rPr>
              <a:t> 7, Frequency: 113 MHz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Microcontroller:</a:t>
            </a:r>
            <a:r>
              <a:rPr lang="en-US" dirty="0">
                <a:latin typeface="Consolas" panose="020B0609020204030204" pitchFamily="49" charset="0"/>
              </a:rPr>
              <a:t>  Arm Cortex-M4, Frequency: 20 MHz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01979-FE18-7709-84C8-85E6E8CAE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Pipelined Hardware vs Microcontroller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C22D1-C008-0DF8-7DAD-D5D4B529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7CD1E-CEB3-164D-B340-6CD046ED210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65CFC5-4F61-1689-C028-807AE77BB6DA}"/>
              </a:ext>
            </a:extLst>
          </p:cNvPr>
          <p:cNvSpPr txBox="1"/>
          <p:nvPr/>
        </p:nvSpPr>
        <p:spPr>
          <a:xfrm>
            <a:off x="2133600" y="6172200"/>
            <a:ext cx="883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</a:rPr>
              <a:t>Kannwischer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, M. (2024). pqm4: Benchmarking additional post-quantum signature schemes [Presentation slides]. National Institute of Standards and Technology (NIST).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D098E1-98AA-0C02-FAC9-FC38680F20D4}"/>
              </a:ext>
            </a:extLst>
          </p:cNvPr>
          <p:cNvSpPr/>
          <p:nvPr/>
        </p:nvSpPr>
        <p:spPr>
          <a:xfrm>
            <a:off x="4724400" y="3122598"/>
            <a:ext cx="457200" cy="10684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8FF2B10-5926-C03F-A89F-A34DD68B69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8464693"/>
              </p:ext>
            </p:extLst>
          </p:nvPr>
        </p:nvGraphicFramePr>
        <p:xfrm>
          <a:off x="6248400" y="1922992"/>
          <a:ext cx="5283200" cy="4157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DE0BB339-D5CB-6FDB-2490-43BB301EA530}"/>
              </a:ext>
            </a:extLst>
          </p:cNvPr>
          <p:cNvSpPr/>
          <p:nvPr/>
        </p:nvSpPr>
        <p:spPr>
          <a:xfrm>
            <a:off x="10820400" y="2978900"/>
            <a:ext cx="481636" cy="1212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25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49AAD-2814-000D-11A4-2D197DA72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Efficiency of the Pipeline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AE8718A-6A78-6EFB-3E86-7A0C8216ED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4235146"/>
              </p:ext>
            </p:extLst>
          </p:nvPr>
        </p:nvGraphicFramePr>
        <p:xfrm>
          <a:off x="1354818" y="2964264"/>
          <a:ext cx="9342916" cy="3048000"/>
        </p:xfrm>
        <a:graphic>
          <a:graphicData uri="http://schemas.openxmlformats.org/drawingml/2006/table">
            <a:tbl>
              <a:tblPr/>
              <a:tblGrid>
                <a:gridCol w="1341932">
                  <a:extLst>
                    <a:ext uri="{9D8B030D-6E8A-4147-A177-3AD203B41FA5}">
                      <a16:colId xmlns:a16="http://schemas.microsoft.com/office/drawing/2014/main" val="2813929283"/>
                    </a:ext>
                  </a:extLst>
                </a:gridCol>
                <a:gridCol w="1961642">
                  <a:extLst>
                    <a:ext uri="{9D8B030D-6E8A-4147-A177-3AD203B41FA5}">
                      <a16:colId xmlns:a16="http://schemas.microsoft.com/office/drawing/2014/main" val="3475576101"/>
                    </a:ext>
                  </a:extLst>
                </a:gridCol>
                <a:gridCol w="618807">
                  <a:extLst>
                    <a:ext uri="{9D8B030D-6E8A-4147-A177-3AD203B41FA5}">
                      <a16:colId xmlns:a16="http://schemas.microsoft.com/office/drawing/2014/main" val="459115709"/>
                    </a:ext>
                  </a:extLst>
                </a:gridCol>
                <a:gridCol w="474166">
                  <a:extLst>
                    <a:ext uri="{9D8B030D-6E8A-4147-A177-3AD203B41FA5}">
                      <a16:colId xmlns:a16="http://schemas.microsoft.com/office/drawing/2014/main" val="1946872181"/>
                    </a:ext>
                  </a:extLst>
                </a:gridCol>
                <a:gridCol w="474166">
                  <a:extLst>
                    <a:ext uri="{9D8B030D-6E8A-4147-A177-3AD203B41FA5}">
                      <a16:colId xmlns:a16="http://schemas.microsoft.com/office/drawing/2014/main" val="627156158"/>
                    </a:ext>
                  </a:extLst>
                </a:gridCol>
                <a:gridCol w="474166">
                  <a:extLst>
                    <a:ext uri="{9D8B030D-6E8A-4147-A177-3AD203B41FA5}">
                      <a16:colId xmlns:a16="http://schemas.microsoft.com/office/drawing/2014/main" val="3831653265"/>
                    </a:ext>
                  </a:extLst>
                </a:gridCol>
                <a:gridCol w="474166">
                  <a:extLst>
                    <a:ext uri="{9D8B030D-6E8A-4147-A177-3AD203B41FA5}">
                      <a16:colId xmlns:a16="http://schemas.microsoft.com/office/drawing/2014/main" val="109619156"/>
                    </a:ext>
                  </a:extLst>
                </a:gridCol>
                <a:gridCol w="551459">
                  <a:extLst>
                    <a:ext uri="{9D8B030D-6E8A-4147-A177-3AD203B41FA5}">
                      <a16:colId xmlns:a16="http://schemas.microsoft.com/office/drawing/2014/main" val="3434648984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658556906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1637958191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43960660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4110022095"/>
                    </a:ext>
                  </a:extLst>
                </a:gridCol>
              </a:tblGrid>
              <a:tr h="160020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b="1" dirty="0">
                          <a:effectLst/>
                        </a:rPr>
                        <a:t>Design Choice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b="1" dirty="0">
                          <a:effectLst/>
                        </a:rPr>
                        <a:t>Security Level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b="1" dirty="0">
                          <a:effectLst/>
                        </a:rPr>
                        <a:t>q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rtl="0" fontAlgn="b"/>
                      <a:r>
                        <a:rPr lang="en-US" b="1" dirty="0">
                          <a:effectLst/>
                        </a:rPr>
                        <a:t>Performance Metrics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b="1" dirty="0">
                        <a:effectLst/>
                      </a:endParaRPr>
                    </a:p>
                  </a:txBody>
                  <a:tcPr marL="22860" marR="22860" marT="15240" marB="15240" anchor="b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b="1" dirty="0">
                        <a:effectLst/>
                      </a:endParaRPr>
                    </a:p>
                  </a:txBody>
                  <a:tcPr marL="22860" marR="22860" marT="15240" marB="15240" anchor="b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b="1" dirty="0">
                        <a:effectLst/>
                      </a:endParaRPr>
                    </a:p>
                  </a:txBody>
                  <a:tcPr marL="22860" marR="22860" marT="15240" marB="15240" anchor="b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b="1" dirty="0">
                        <a:effectLst/>
                      </a:endParaRP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en-US" b="1" dirty="0">
                          <a:effectLst/>
                        </a:rPr>
                        <a:t>Stage-wise Idle Time 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0" fontAlgn="b"/>
                      <a:endParaRPr lang="en-US" b="1" dirty="0">
                        <a:effectLst/>
                      </a:endParaRPr>
                    </a:p>
                  </a:txBody>
                  <a:tcPr marL="22860" marR="22860" marT="15240" marB="15240" anchor="b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0" fontAlgn="b"/>
                      <a:endParaRPr lang="en-US" b="1" dirty="0">
                        <a:effectLst/>
                      </a:endParaRPr>
                    </a:p>
                  </a:txBody>
                  <a:tcPr marL="22860" marR="22860" marT="15240" marB="15240" anchor="b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0" fontAlgn="b"/>
                      <a:endParaRPr lang="en-US" b="1" dirty="0">
                        <a:effectLst/>
                      </a:endParaRPr>
                    </a:p>
                  </a:txBody>
                  <a:tcPr marL="22860" marR="22860" marT="15240" marB="15240" anchor="b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064562"/>
                  </a:ext>
                </a:extLst>
              </a:tr>
              <a:tr h="16002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22860" marR="22860" marT="15240" marB="15240" anchor="b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22860" marR="22860" marT="15240" marB="15240" anchor="b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b"/>
                      <a:endParaRPr lang="en-US" b="1" baseline="-25000" dirty="0">
                        <a:effectLst/>
                      </a:endParaRP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b="1" dirty="0">
                          <a:effectLst/>
                        </a:rPr>
                        <a:t>S</a:t>
                      </a:r>
                      <a:r>
                        <a:rPr lang="en-US" b="1" baseline="-25000" dirty="0">
                          <a:effectLst/>
                        </a:rPr>
                        <a:t>1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b="1" dirty="0">
                          <a:effectLst/>
                        </a:rPr>
                        <a:t>S</a:t>
                      </a:r>
                      <a:r>
                        <a:rPr lang="en-US" b="1" baseline="-25000" dirty="0">
                          <a:effectLst/>
                        </a:rPr>
                        <a:t>2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b="1" dirty="0">
                          <a:effectLst/>
                        </a:rPr>
                        <a:t>S</a:t>
                      </a:r>
                      <a:r>
                        <a:rPr lang="en-US" b="1" baseline="-25000" dirty="0">
                          <a:effectLst/>
                        </a:rPr>
                        <a:t>3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b="1" dirty="0">
                          <a:effectLst/>
                        </a:rPr>
                        <a:t>S</a:t>
                      </a:r>
                      <a:r>
                        <a:rPr lang="en-US" b="1" baseline="-25000" dirty="0">
                          <a:effectLst/>
                        </a:rPr>
                        <a:t>4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b="1" dirty="0" err="1">
                          <a:effectLst/>
                        </a:rPr>
                        <a:t>S</a:t>
                      </a:r>
                      <a:r>
                        <a:rPr lang="en-US" b="1" baseline="-25000" dirty="0" err="1">
                          <a:effectLst/>
                        </a:rPr>
                        <a:t>mat</a:t>
                      </a:r>
                      <a:endParaRPr lang="en-US" b="1" baseline="-25000" dirty="0">
                        <a:effectLst/>
                      </a:endParaRP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b="1" dirty="0">
                          <a:effectLst/>
                        </a:rPr>
                        <a:t>Stage 1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b="1" dirty="0">
                          <a:effectLst/>
                        </a:rPr>
                        <a:t>Stage 2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b="1" dirty="0">
                          <a:effectLst/>
                        </a:rPr>
                        <a:t>Stage 3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b="1" dirty="0">
                          <a:effectLst/>
                        </a:rPr>
                        <a:t>Stage 4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5651018"/>
                  </a:ext>
                </a:extLst>
              </a:tr>
              <a:tr h="160020">
                <a:tc rowSpan="4">
                  <a:txBody>
                    <a:bodyPr/>
                    <a:lstStyle/>
                    <a:p>
                      <a:pPr algn="ctr" rtl="0" fontAlgn="b"/>
                      <a:r>
                        <a:rPr lang="en-US" b="1" dirty="0">
                          <a:effectLst/>
                        </a:rPr>
                        <a:t>Balanced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Level I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4,093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7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6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6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3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3.6%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>
                          <a:effectLst/>
                        </a:rPr>
                        <a:t>0.0%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>
                          <a:effectLst/>
                        </a:rPr>
                        <a:t>3.4%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6.1%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9410"/>
                  </a:ext>
                </a:extLst>
              </a:tr>
              <a:tr h="160020">
                <a:tc vMerge="1">
                  <a:txBody>
                    <a:bodyPr/>
                    <a:lstStyle/>
                    <a:p>
                      <a:pPr algn="ctr" rtl="0" fontAlgn="b"/>
                      <a:endParaRPr lang="en-US" dirty="0">
                        <a:effectLst/>
                      </a:endParaRPr>
                    </a:p>
                  </a:txBody>
                  <a:tcPr marL="22860" marR="22860" marT="15240" marB="15240" anchor="b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Level III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4,093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11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8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9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5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0.5%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1.7%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0.0%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0.5%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724515"/>
                  </a:ext>
                </a:extLst>
              </a:tr>
              <a:tr h="160020">
                <a:tc vMerge="1">
                  <a:txBody>
                    <a:bodyPr/>
                    <a:lstStyle/>
                    <a:p>
                      <a:pPr algn="ctr" rtl="0" fontAlgn="b"/>
                      <a:endParaRPr lang="en-US" dirty="0">
                        <a:effectLst/>
                      </a:endParaRPr>
                    </a:p>
                  </a:txBody>
                  <a:tcPr marL="22860" marR="22860" marT="15240" marB="15240" anchor="b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Level V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2,039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10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10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12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5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0.0%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4.4%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2.8%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5.8%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881119"/>
                  </a:ext>
                </a:extLst>
              </a:tr>
              <a:tr h="160020">
                <a:tc vMerge="1">
                  <a:txBody>
                    <a:bodyPr/>
                    <a:lstStyle/>
                    <a:p>
                      <a:pPr algn="ctr" rtl="0" fontAlgn="b"/>
                      <a:endParaRPr lang="en-US" dirty="0">
                        <a:effectLst/>
                      </a:endParaRPr>
                    </a:p>
                  </a:txBody>
                  <a:tcPr marL="22860" marR="22860" marT="15240" marB="15240" anchor="b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Unified Level {1,3,5}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Both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10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10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12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5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3.4%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5.5%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15.4%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15.7%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740006"/>
                  </a:ext>
                </a:extLst>
              </a:tr>
              <a:tr h="160020">
                <a:tc rowSpan="4">
                  <a:txBody>
                    <a:bodyPr/>
                    <a:lstStyle/>
                    <a:p>
                      <a:pPr algn="ctr" rtl="0" fontAlgn="b"/>
                      <a:r>
                        <a:rPr lang="en-US" b="1" dirty="0">
                          <a:effectLst/>
                        </a:rPr>
                        <a:t>High</a:t>
                      </a:r>
                    </a:p>
                    <a:p>
                      <a:pPr algn="ctr" rtl="0" fontAlgn="b"/>
                      <a:r>
                        <a:rPr lang="en-US" b="1" dirty="0">
                          <a:effectLst/>
                        </a:rPr>
                        <a:t>Performance</a:t>
                      </a:r>
                    </a:p>
                  </a:txBody>
                  <a:tcPr marL="22860" marR="22860" marT="15240" marB="152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Level I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4,093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2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14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14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14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4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5.7%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3.8%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2.4%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0.0%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074862"/>
                  </a:ext>
                </a:extLst>
              </a:tr>
              <a:tr h="160020">
                <a:tc vMerge="1">
                  <a:txBody>
                    <a:bodyPr/>
                    <a:lstStyle/>
                    <a:p>
                      <a:pPr algn="ctr" rtl="0" fontAlgn="b"/>
                      <a:endParaRPr lang="en-US" dirty="0">
                        <a:effectLst/>
                      </a:endParaRPr>
                    </a:p>
                  </a:txBody>
                  <a:tcPr marL="22860" marR="22860" marT="15240" marB="15240" anchor="b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Level III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4,093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2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11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22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22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8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1.5%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0.3%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0.0%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3.9%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496943"/>
                  </a:ext>
                </a:extLst>
              </a:tr>
              <a:tr h="160020">
                <a:tc vMerge="1">
                  <a:txBody>
                    <a:bodyPr/>
                    <a:lstStyle/>
                    <a:p>
                      <a:pPr algn="ctr" rtl="0" fontAlgn="b"/>
                      <a:endParaRPr lang="en-US" dirty="0">
                        <a:effectLst/>
                      </a:endParaRPr>
                    </a:p>
                  </a:txBody>
                  <a:tcPr marL="22860" marR="22860" marT="15240" marB="15240" anchor="b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Level V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2,039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2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15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14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15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8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0.2%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2.7%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0.6%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0.0%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369523"/>
                  </a:ext>
                </a:extLst>
              </a:tr>
              <a:tr h="16002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effectLst/>
                      </a:endParaRPr>
                    </a:p>
                  </a:txBody>
                  <a:tcPr marL="22860" marR="22860" marT="15240" marB="15240" anchor="b">
                    <a:lnL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Unified Level {1,3,5}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both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2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14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14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14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4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18.4%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1.3%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17.5%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13.9%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29546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ADC91-2DF7-5E04-3FA9-3F4EF889C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7CD1E-CEB3-164D-B340-6CD046ED2103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</a:rPr>
              <a:pPr/>
              <a:t>21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0F48A16A-7C40-E07E-8644-CAA3EBD27A98}"/>
              </a:ext>
            </a:extLst>
          </p:cNvPr>
          <p:cNvSpPr txBox="1">
            <a:spLocks/>
          </p:cNvSpPr>
          <p:nvPr/>
        </p:nvSpPr>
        <p:spPr>
          <a:xfrm>
            <a:off x="381964" y="1340968"/>
            <a:ext cx="11458937" cy="4835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Our hardware design architectures:</a:t>
            </a:r>
          </a:p>
          <a:p>
            <a:pPr lvl="1"/>
            <a:r>
              <a:rPr lang="en-US" b="1" dirty="0"/>
              <a:t>Balanced</a:t>
            </a:r>
            <a:r>
              <a:rPr lang="en-US" dirty="0"/>
              <a:t> –a balance between time and area </a:t>
            </a:r>
          </a:p>
          <a:p>
            <a:pPr lvl="1"/>
            <a:r>
              <a:rPr lang="en-US" b="1" dirty="0"/>
              <a:t>High Performance</a:t>
            </a:r>
            <a:r>
              <a:rPr lang="en-US" dirty="0"/>
              <a:t> –performance is a priority</a:t>
            </a:r>
          </a:p>
          <a:p>
            <a:pPr lvl="1"/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EECF6BF-623E-4B44-CF8A-226AD67ADB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682711"/>
              </p:ext>
            </p:extLst>
          </p:nvPr>
        </p:nvGraphicFramePr>
        <p:xfrm>
          <a:off x="9069268" y="1752600"/>
          <a:ext cx="2886837" cy="609600"/>
        </p:xfrm>
        <a:graphic>
          <a:graphicData uri="http://schemas.openxmlformats.org/drawingml/2006/table">
            <a:tbl>
              <a:tblPr/>
              <a:tblGrid>
                <a:gridCol w="550545">
                  <a:extLst>
                    <a:ext uri="{9D8B030D-6E8A-4147-A177-3AD203B41FA5}">
                      <a16:colId xmlns:a16="http://schemas.microsoft.com/office/drawing/2014/main" val="2509328298"/>
                    </a:ext>
                  </a:extLst>
                </a:gridCol>
                <a:gridCol w="2336292">
                  <a:extLst>
                    <a:ext uri="{9D8B030D-6E8A-4147-A177-3AD203B41FA5}">
                      <a16:colId xmlns:a16="http://schemas.microsoft.com/office/drawing/2014/main" val="2347948585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pPr algn="ctr" rtl="0" fontAlgn="b"/>
                      <a:endParaRPr lang="en-US" dirty="0">
                        <a:effectLst/>
                      </a:endParaRP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0% &lt; Idle time &lt; 10%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9025143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 rtl="0" fontAlgn="b"/>
                      <a:endParaRPr lang="en-US" dirty="0">
                        <a:effectLst/>
                      </a:endParaRP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10% &lt; Idle time &lt; 20%</a:t>
                      </a:r>
                    </a:p>
                  </a:txBody>
                  <a:tcPr marL="22860" marR="22860" marT="15240" marB="152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0434316"/>
                  </a:ext>
                </a:extLst>
              </a:tr>
            </a:tbl>
          </a:graphicData>
        </a:graphic>
      </p:graphicFrame>
      <p:sp>
        <p:nvSpPr>
          <p:cNvPr id="12" name="Right Brace 11">
            <a:extLst>
              <a:ext uri="{FF2B5EF4-FFF2-40B4-BE49-F238E27FC236}">
                <a16:creationId xmlns:a16="http://schemas.microsoft.com/office/drawing/2014/main" id="{088EA081-43F4-B1CB-9E70-6BFC4611AAD8}"/>
              </a:ext>
            </a:extLst>
          </p:cNvPr>
          <p:cNvSpPr/>
          <p:nvPr/>
        </p:nvSpPr>
        <p:spPr>
          <a:xfrm rot="5400000">
            <a:off x="6412683" y="4888310"/>
            <a:ext cx="138907" cy="2438400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AC09D1-51B1-A26F-264D-E263FFECEAED}"/>
              </a:ext>
            </a:extLst>
          </p:cNvPr>
          <p:cNvSpPr txBox="1"/>
          <p:nvPr/>
        </p:nvSpPr>
        <p:spPr>
          <a:xfrm>
            <a:off x="5181600" y="6187073"/>
            <a:ext cx="2807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More combinations possible</a:t>
            </a:r>
          </a:p>
        </p:txBody>
      </p:sp>
    </p:spTree>
    <p:extLst>
      <p:ext uri="{BB962C8B-B14F-4D97-AF65-F5344CB8AC3E}">
        <p14:creationId xmlns:p14="http://schemas.microsoft.com/office/powerpoint/2010/main" val="30701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2CB2-DE4D-F97C-9ED1-D075E68EA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Comparison – NIST Security Level 1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076B0E9-D14E-4575-4BBE-EEF83DAE77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8571194"/>
              </p:ext>
            </p:extLst>
          </p:nvPr>
        </p:nvGraphicFramePr>
        <p:xfrm>
          <a:off x="0" y="1535574"/>
          <a:ext cx="12192000" cy="5932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940F4-5FDA-A0B9-C7A3-D7C7D0EE5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7CD1E-CEB3-164D-B340-6CD046ED210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B397D3-D239-3F9A-4DDE-CE2833CE8424}"/>
              </a:ext>
            </a:extLst>
          </p:cNvPr>
          <p:cNvSpPr txBox="1"/>
          <p:nvPr/>
        </p:nvSpPr>
        <p:spPr>
          <a:xfrm>
            <a:off x="10940515" y="4344583"/>
            <a:ext cx="10759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Roboto" panose="02000000000000000000" pitchFamily="2" charset="0"/>
                <a:ea typeface="Roboto" panose="02000000000000000000" pitchFamily="2" charset="0"/>
              </a:rPr>
              <a:t>Area (x10</a:t>
            </a:r>
            <a:r>
              <a:rPr lang="en-US" sz="1000" b="1" baseline="30000" dirty="0">
                <a:latin typeface="Roboto" panose="02000000000000000000" pitchFamily="2" charset="0"/>
                <a:ea typeface="Roboto" panose="02000000000000000000" pitchFamily="2" charset="0"/>
              </a:rPr>
              <a:t>3 </a:t>
            </a:r>
            <a:r>
              <a:rPr lang="en-US" sz="1000" b="1" dirty="0">
                <a:latin typeface="Roboto" panose="02000000000000000000" pitchFamily="2" charset="0"/>
                <a:ea typeface="Roboto" panose="02000000000000000000" pitchFamily="2" charset="0"/>
              </a:rPr>
              <a:t>LUT)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216BEC-E283-87D2-43B4-B7EEACD2EC34}"/>
              </a:ext>
            </a:extLst>
          </p:cNvPr>
          <p:cNvSpPr/>
          <p:nvPr/>
        </p:nvSpPr>
        <p:spPr>
          <a:xfrm rot="18927617">
            <a:off x="-89130" y="5059490"/>
            <a:ext cx="1629705" cy="2427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704C02-DF0D-3B90-806C-2DEDEF1BF741}"/>
              </a:ext>
            </a:extLst>
          </p:cNvPr>
          <p:cNvSpPr/>
          <p:nvPr/>
        </p:nvSpPr>
        <p:spPr>
          <a:xfrm rot="18927617">
            <a:off x="537519" y="5053171"/>
            <a:ext cx="1594415" cy="2427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1CB11B-4518-7835-C38A-3C4B27E701C0}"/>
              </a:ext>
            </a:extLst>
          </p:cNvPr>
          <p:cNvSpPr/>
          <p:nvPr/>
        </p:nvSpPr>
        <p:spPr>
          <a:xfrm rot="18927617">
            <a:off x="1134971" y="5020326"/>
            <a:ext cx="1629705" cy="2427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1C3216-57D7-78B2-B8C2-961E0808C08D}"/>
              </a:ext>
            </a:extLst>
          </p:cNvPr>
          <p:cNvSpPr/>
          <p:nvPr/>
        </p:nvSpPr>
        <p:spPr>
          <a:xfrm rot="18927617">
            <a:off x="1737492" y="5039238"/>
            <a:ext cx="1629705" cy="2427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F0A3D33C-17FD-55DA-EFF2-ECFD4AD38B26}"/>
              </a:ext>
            </a:extLst>
          </p:cNvPr>
          <p:cNvSpPr txBox="1">
            <a:spLocks/>
          </p:cNvSpPr>
          <p:nvPr/>
        </p:nvSpPr>
        <p:spPr>
          <a:xfrm>
            <a:off x="381964" y="1371600"/>
            <a:ext cx="11458937" cy="4835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Time = Sign + Verify 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Target FPGA: AMD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Artix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7 (except Falcon-512 – uses AMD Zynq)</a:t>
            </a:r>
          </a:p>
        </p:txBody>
      </p:sp>
    </p:spTree>
    <p:extLst>
      <p:ext uri="{BB962C8B-B14F-4D97-AF65-F5344CB8AC3E}">
        <p14:creationId xmlns:p14="http://schemas.microsoft.com/office/powerpoint/2010/main" val="392083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83402-F2ED-E2B2-4139-5FAC4346C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65" y="310916"/>
            <a:ext cx="10348426" cy="615059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Goal and Key Takeaways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3322E-19ED-478D-DADB-FEEAF02EF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584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897CD1E-CEB3-164D-B340-6CD046ED2103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</a:rPr>
              <a:pPr>
                <a:spcAft>
                  <a:spcPts val="600"/>
                </a:spcAft>
              </a:pPr>
              <a:t>23</a:t>
            </a:fld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03ABE94-0D34-7A4E-6410-6A0C1F6268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9001463"/>
              </p:ext>
            </p:extLst>
          </p:nvPr>
        </p:nvGraphicFramePr>
        <p:xfrm>
          <a:off x="381964" y="1308746"/>
          <a:ext cx="11458937" cy="4868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4538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D7C5D-5F3A-847D-68F4-16D27B889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on Security in Quantum Computing Era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4EA70-9D5A-0A84-9D59-DEEA58DE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7CD1E-CEB3-164D-B340-6CD046ED2103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</a:rPr>
              <a:pPr/>
              <a:t>24</a:t>
            </a:fld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5" descr="A yellow coin with purple border&#10;&#10;Description automatically generated">
            <a:extLst>
              <a:ext uri="{FF2B5EF4-FFF2-40B4-BE49-F238E27FC236}">
                <a16:creationId xmlns:a16="http://schemas.microsoft.com/office/drawing/2014/main" id="{C30E2A6D-B4F0-1025-AB75-2667AE17F22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60613" y="2548991"/>
            <a:ext cx="1389413" cy="138941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1703351-F277-36CD-F769-AD8523933D66}"/>
              </a:ext>
            </a:extLst>
          </p:cNvPr>
          <p:cNvGrpSpPr/>
          <p:nvPr/>
        </p:nvGrpSpPr>
        <p:grpSpPr>
          <a:xfrm>
            <a:off x="569304" y="2190307"/>
            <a:ext cx="4171558" cy="2366713"/>
            <a:chOff x="569304" y="2190307"/>
            <a:chExt cx="4171558" cy="2366713"/>
          </a:xfrm>
        </p:grpSpPr>
        <p:sp>
          <p:nvSpPr>
            <p:cNvPr id="7" name="Curved Right Arrow 6">
              <a:extLst>
                <a:ext uri="{FF2B5EF4-FFF2-40B4-BE49-F238E27FC236}">
                  <a16:creationId xmlns:a16="http://schemas.microsoft.com/office/drawing/2014/main" id="{365F6F70-027D-3C05-D2EB-41B70837A566}"/>
                </a:ext>
              </a:extLst>
            </p:cNvPr>
            <p:cNvSpPr/>
            <p:nvPr/>
          </p:nvSpPr>
          <p:spPr>
            <a:xfrm>
              <a:off x="4214880" y="2985668"/>
              <a:ext cx="525982" cy="516058"/>
            </a:xfrm>
            <a:prstGeom prst="curved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79EB397-3532-6B12-2AC6-C7C256A1A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7512" y="2190307"/>
              <a:ext cx="717368" cy="71736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40A57C-11FD-A3DC-059D-FBE5D5D960BF}"/>
                </a:ext>
              </a:extLst>
            </p:cNvPr>
            <p:cNvSpPr txBox="1"/>
            <p:nvPr/>
          </p:nvSpPr>
          <p:spPr>
            <a:xfrm>
              <a:off x="569304" y="3233581"/>
              <a:ext cx="3325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Roboto" panose="02000000000000000000" pitchFamily="2" charset="0"/>
                  <a:ea typeface="Roboto" panose="02000000000000000000" pitchFamily="2" charset="0"/>
                </a:rPr>
                <a:t>Post-Quantum Cryptography to protect classical computers from Quantum Computer attacks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3302433-4021-4596-2576-324040C25CD4}"/>
              </a:ext>
            </a:extLst>
          </p:cNvPr>
          <p:cNvGrpSpPr/>
          <p:nvPr/>
        </p:nvGrpSpPr>
        <p:grpSpPr>
          <a:xfrm>
            <a:off x="6769777" y="2146342"/>
            <a:ext cx="4171558" cy="2410678"/>
            <a:chOff x="6769777" y="2146342"/>
            <a:chExt cx="4171558" cy="2410678"/>
          </a:xfrm>
        </p:grpSpPr>
        <p:sp>
          <p:nvSpPr>
            <p:cNvPr id="8" name="Curved Right Arrow 7">
              <a:extLst>
                <a:ext uri="{FF2B5EF4-FFF2-40B4-BE49-F238E27FC236}">
                  <a16:creationId xmlns:a16="http://schemas.microsoft.com/office/drawing/2014/main" id="{F99475D9-BA20-74A5-CB86-44495FB61273}"/>
                </a:ext>
              </a:extLst>
            </p:cNvPr>
            <p:cNvSpPr/>
            <p:nvPr/>
          </p:nvSpPr>
          <p:spPr>
            <a:xfrm flipH="1" flipV="1">
              <a:off x="6769777" y="2985668"/>
              <a:ext cx="525982" cy="516058"/>
            </a:xfrm>
            <a:prstGeom prst="curved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F9EA6D-5353-31D9-F52C-6B47E9DCC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5789" y="2146342"/>
              <a:ext cx="761333" cy="7613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9BBE5D-5141-56EB-8A04-A264060083D5}"/>
                </a:ext>
              </a:extLst>
            </p:cNvPr>
            <p:cNvSpPr txBox="1"/>
            <p:nvPr/>
          </p:nvSpPr>
          <p:spPr>
            <a:xfrm>
              <a:off x="7615510" y="3233581"/>
              <a:ext cx="3325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Roboto" panose="02000000000000000000" pitchFamily="2" charset="0"/>
                  <a:ea typeface="Roboto" panose="02000000000000000000" pitchFamily="2" charset="0"/>
                </a:rPr>
                <a:t>Security solutions to protect Quantum Computers themselves from attacks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997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Computer Cybersecurity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964" y="1308746"/>
            <a:ext cx="11119753" cy="4868217"/>
          </a:xfrm>
        </p:spPr>
        <p:txBody>
          <a:bodyPr>
            <a:noAutofit/>
          </a:bodyPr>
          <a:lstStyle/>
          <a:p>
            <a:pPr marL="354013" indent="-3429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Quantum Computer Cybersecurity Symposium (QCCS ‘25)</a:t>
            </a:r>
          </a:p>
          <a:p>
            <a:pPr marL="354013" indent="-342900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354013" indent="-3429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Web: </a:t>
            </a:r>
            <a:r>
              <a:rPr lang="en-US" dirty="0">
                <a:hlinkClick r:id="rId2"/>
              </a:rPr>
              <a:t>https://caslab.io/events/qccs</a:t>
            </a:r>
            <a:r>
              <a:rPr lang="en-US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7CD1E-CEB3-164D-B340-6CD046ED210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 descr="A screenshot of a computer event&#10;&#10;Description automatically generated">
            <a:extLst>
              <a:ext uri="{FF2B5EF4-FFF2-40B4-BE49-F238E27FC236}">
                <a16:creationId xmlns:a16="http://schemas.microsoft.com/office/drawing/2014/main" id="{EFAFB5C7-1C24-9007-47AE-E51AC2528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976" y="2289302"/>
            <a:ext cx="5414682" cy="4067048"/>
          </a:xfrm>
          <a:prstGeom prst="rect">
            <a:avLst/>
          </a:prstGeom>
        </p:spPr>
      </p:pic>
      <p:pic>
        <p:nvPicPr>
          <p:cNvPr id="9" name="Picture 8" descr="A qr code with a black and white background&#10;&#10;Description automatically generated">
            <a:extLst>
              <a:ext uri="{FF2B5EF4-FFF2-40B4-BE49-F238E27FC236}">
                <a16:creationId xmlns:a16="http://schemas.microsoft.com/office/drawing/2014/main" id="{503154D0-F0B6-5D5F-9444-32AC0D8FE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309" y="2860158"/>
            <a:ext cx="2223962" cy="220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16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Computer Cybersecurity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964" y="1308746"/>
            <a:ext cx="11119753" cy="4868217"/>
          </a:xfrm>
        </p:spPr>
        <p:txBody>
          <a:bodyPr>
            <a:noAutofit/>
          </a:bodyPr>
          <a:lstStyle/>
          <a:p>
            <a:pPr marL="354013" indent="-3429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1st International Winter School on Attacks, Defenses, and Secure Design of Quantum Computing Systems (ADSDQC ‘25)</a:t>
            </a:r>
          </a:p>
          <a:p>
            <a:pPr marL="354013" indent="-342900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354013" indent="-3429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Web: </a:t>
            </a:r>
            <a:r>
              <a:rPr lang="en-US" dirty="0">
                <a:hlinkClick r:id="rId2"/>
              </a:rPr>
              <a:t>https://caslab.io/events/adsqcs</a:t>
            </a:r>
            <a:r>
              <a:rPr lang="en-US" dirty="0"/>
              <a:t> </a:t>
            </a:r>
          </a:p>
          <a:p>
            <a:pPr marL="354013" indent="-342900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354013" indent="-3429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In-person, hands-on instructions </a:t>
            </a:r>
            <a:br>
              <a:rPr lang="en-US" dirty="0"/>
            </a:br>
            <a:r>
              <a:rPr lang="en-US" dirty="0"/>
              <a:t>and experimentation!</a:t>
            </a:r>
          </a:p>
          <a:p>
            <a:pPr marL="354013" indent="-342900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7CD1E-CEB3-164D-B340-6CD046ED210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AFB5C7-1C24-9007-47AE-E51AC25280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93976" y="2291114"/>
            <a:ext cx="5414682" cy="4063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594581-E033-1350-3731-BB43EB80CA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114211" y="3348868"/>
            <a:ext cx="2176894" cy="220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02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EF309-C194-B7C5-4104-5D4079D91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FC96B0-9E54-9D8F-DF87-08484896A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303" y="98342"/>
            <a:ext cx="1166106" cy="11311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BE899E-92FE-B3FC-12F0-20E1AF0AB59B}"/>
              </a:ext>
            </a:extLst>
          </p:cNvPr>
          <p:cNvSpPr txBox="1"/>
          <p:nvPr/>
        </p:nvSpPr>
        <p:spPr>
          <a:xfrm>
            <a:off x="155653" y="213803"/>
            <a:ext cx="12007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ea typeface="Roboto" charset="0"/>
                <a:cs typeface="Roboto" charset="0"/>
              </a:rPr>
              <a:t>Unified MEDS Accelerator</a:t>
            </a:r>
            <a:endParaRPr lang="en-US" sz="2000" b="1" dirty="0">
              <a:latin typeface="Arial Black" panose="020B0A04020102020204" pitchFamily="34" charset="0"/>
              <a:ea typeface="Roboto" charset="0"/>
              <a:cs typeface="Roboto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BCAFBD-015E-E400-49E8-31BB7EA39AAE}"/>
              </a:ext>
            </a:extLst>
          </p:cNvPr>
          <p:cNvSpPr txBox="1"/>
          <p:nvPr/>
        </p:nvSpPr>
        <p:spPr>
          <a:xfrm>
            <a:off x="2582859" y="2613392"/>
            <a:ext cx="70262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Thank you!</a:t>
            </a:r>
            <a:endParaRPr lang="en-US" sz="98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521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75" y="1114005"/>
            <a:ext cx="1595899" cy="15480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6D1F5C-DCA3-B1A0-9D9A-48A5AADB0156}"/>
              </a:ext>
            </a:extLst>
          </p:cNvPr>
          <p:cNvSpPr txBox="1"/>
          <p:nvPr/>
        </p:nvSpPr>
        <p:spPr>
          <a:xfrm>
            <a:off x="609600" y="1371600"/>
            <a:ext cx="9601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ea typeface="Roboto" charset="0"/>
                <a:cs typeface="Roboto" charset="0"/>
              </a:rPr>
              <a:t>Unified MEDS Accelerator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6356EC-CA50-95D5-52F6-93A5183420EE}"/>
              </a:ext>
            </a:extLst>
          </p:cNvPr>
          <p:cNvSpPr txBox="1"/>
          <p:nvPr/>
        </p:nvSpPr>
        <p:spPr>
          <a:xfrm>
            <a:off x="990600" y="3505200"/>
            <a:ext cx="100207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Sanjay Deshpande, </a:t>
            </a:r>
            <a:r>
              <a:rPr lang="en-US" sz="2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Yongseok</a:t>
            </a:r>
            <a:r>
              <a:rPr lang="en-US" sz="2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Lee, Mamuri Nawan, Kashif Nawaz, Ruben Niederhagen, Yunheung Paek, </a:t>
            </a:r>
            <a:r>
              <a:rPr lang="en-US" sz="2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Jakub Szefer</a:t>
            </a:r>
            <a:endParaRPr lang="en-US" sz="20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AF1B79-3294-99C7-7C3B-F60413ABB598}"/>
              </a:ext>
            </a:extLst>
          </p:cNvPr>
          <p:cNvGrpSpPr/>
          <p:nvPr/>
        </p:nvGrpSpPr>
        <p:grpSpPr>
          <a:xfrm>
            <a:off x="1447800" y="5817054"/>
            <a:ext cx="9134913" cy="702697"/>
            <a:chOff x="1325118" y="5776104"/>
            <a:chExt cx="9134913" cy="702697"/>
          </a:xfrm>
        </p:grpSpPr>
        <p:pic>
          <p:nvPicPr>
            <p:cNvPr id="10" name="Picture 2" descr="Technology Innovation Institute - Wikipedia">
              <a:extLst>
                <a:ext uri="{FF2B5EF4-FFF2-40B4-BE49-F238E27FC236}">
                  <a16:creationId xmlns:a16="http://schemas.microsoft.com/office/drawing/2014/main" id="{B3F20F96-3F24-303E-9838-2428BC5440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7631" y="5776104"/>
              <a:ext cx="1219200" cy="667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F85B8E3-21FC-F142-037C-547EDE946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5118" y="5926641"/>
              <a:ext cx="949198" cy="40798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FFCD50-30E8-9416-D6FE-19D16F0C2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49257" y="5825248"/>
              <a:ext cx="610774" cy="61077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DD7EF0A-1D91-0545-8D93-A99B947AA3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5565" b="25185"/>
            <a:stretch/>
          </p:blipFill>
          <p:spPr>
            <a:xfrm>
              <a:off x="3035142" y="5782469"/>
              <a:ext cx="2701663" cy="69633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3ED2FB-4D81-F2D6-AA2E-5CEBC410E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77657" y="5825248"/>
              <a:ext cx="610774" cy="6107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0276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7BA99-494F-66D1-7F2B-5FD7DF897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68A725-FA3B-8250-28B1-8F3E3CA49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964" y="1308746"/>
            <a:ext cx="11458937" cy="1165047"/>
          </a:xfrm>
        </p:spPr>
        <p:txBody>
          <a:bodyPr/>
          <a:lstStyle/>
          <a:p>
            <a:r>
              <a:rPr lang="en-US" dirty="0"/>
              <a:t>MEDS is the slowest when comparing average execution speed for signature generation and signature verification when realized on a microcontroller.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7EE81-040C-B28A-ED30-578DF3AD5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ED419-A6F3-547E-C800-3F365C0F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7CD1E-CEB3-164D-B340-6CD046ED210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40EFF-2C29-4A22-7272-A13D57DE87A5}"/>
              </a:ext>
            </a:extLst>
          </p:cNvPr>
          <p:cNvSpPr txBox="1"/>
          <p:nvPr/>
        </p:nvSpPr>
        <p:spPr>
          <a:xfrm>
            <a:off x="2133600" y="6172200"/>
            <a:ext cx="883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</a:rPr>
              <a:t>Kannwischer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, M. (2024). pqm4: Benchmarking additional post-quantum signature schemes [Presentation slides]. National Institute of Standards and Technology (NIST).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1C7231-F406-E654-1061-91A7F2DB14F0}"/>
              </a:ext>
            </a:extLst>
          </p:cNvPr>
          <p:cNvGrpSpPr/>
          <p:nvPr/>
        </p:nvGrpSpPr>
        <p:grpSpPr>
          <a:xfrm>
            <a:off x="1905000" y="2228539"/>
            <a:ext cx="8763000" cy="3776232"/>
            <a:chOff x="1905000" y="2228539"/>
            <a:chExt cx="8763000" cy="37762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4559EE-C030-8227-2499-89BFAD410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5000" y="2228539"/>
              <a:ext cx="8763000" cy="3776232"/>
            </a:xfrm>
            <a:prstGeom prst="rect">
              <a:avLst/>
            </a:prstGeom>
          </p:spPr>
        </p:pic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6BEBB21-E15B-BBB7-CE36-5CE97FE6C874}"/>
                </a:ext>
              </a:extLst>
            </p:cNvPr>
            <p:cNvSpPr/>
            <p:nvPr/>
          </p:nvSpPr>
          <p:spPr>
            <a:xfrm>
              <a:off x="2430780" y="2438400"/>
              <a:ext cx="4882205" cy="2180141"/>
            </a:xfrm>
            <a:custGeom>
              <a:avLst/>
              <a:gdLst>
                <a:gd name="connsiteX0" fmla="*/ 7620 w 4882205"/>
                <a:gd name="connsiteY0" fmla="*/ 57151 h 2168712"/>
                <a:gd name="connsiteX1" fmla="*/ 7620 w 4882205"/>
                <a:gd name="connsiteY1" fmla="*/ 57151 h 2168712"/>
                <a:gd name="connsiteX2" fmla="*/ 11430 w 4882205"/>
                <a:gd name="connsiteY2" fmla="*/ 137161 h 2168712"/>
                <a:gd name="connsiteX3" fmla="*/ 15240 w 4882205"/>
                <a:gd name="connsiteY3" fmla="*/ 198121 h 2168712"/>
                <a:gd name="connsiteX4" fmla="*/ 19050 w 4882205"/>
                <a:gd name="connsiteY4" fmla="*/ 483871 h 2168712"/>
                <a:gd name="connsiteX5" fmla="*/ 26670 w 4882205"/>
                <a:gd name="connsiteY5" fmla="*/ 746761 h 2168712"/>
                <a:gd name="connsiteX6" fmla="*/ 22860 w 4882205"/>
                <a:gd name="connsiteY6" fmla="*/ 849631 h 2168712"/>
                <a:gd name="connsiteX7" fmla="*/ 7620 w 4882205"/>
                <a:gd name="connsiteY7" fmla="*/ 918211 h 2168712"/>
                <a:gd name="connsiteX8" fmla="*/ 0 w 4882205"/>
                <a:gd name="connsiteY8" fmla="*/ 986791 h 2168712"/>
                <a:gd name="connsiteX9" fmla="*/ 3810 w 4882205"/>
                <a:gd name="connsiteY9" fmla="*/ 1139191 h 2168712"/>
                <a:gd name="connsiteX10" fmla="*/ 7620 w 4882205"/>
                <a:gd name="connsiteY10" fmla="*/ 1150621 h 2168712"/>
                <a:gd name="connsiteX11" fmla="*/ 11430 w 4882205"/>
                <a:gd name="connsiteY11" fmla="*/ 1245871 h 2168712"/>
                <a:gd name="connsiteX12" fmla="*/ 19050 w 4882205"/>
                <a:gd name="connsiteY12" fmla="*/ 1280161 h 2168712"/>
                <a:gd name="connsiteX13" fmla="*/ 30480 w 4882205"/>
                <a:gd name="connsiteY13" fmla="*/ 1287781 h 2168712"/>
                <a:gd name="connsiteX14" fmla="*/ 64770 w 4882205"/>
                <a:gd name="connsiteY14" fmla="*/ 1299211 h 2168712"/>
                <a:gd name="connsiteX15" fmla="*/ 91440 w 4882205"/>
                <a:gd name="connsiteY15" fmla="*/ 1310641 h 2168712"/>
                <a:gd name="connsiteX16" fmla="*/ 106680 w 4882205"/>
                <a:gd name="connsiteY16" fmla="*/ 1318261 h 2168712"/>
                <a:gd name="connsiteX17" fmla="*/ 121920 w 4882205"/>
                <a:gd name="connsiteY17" fmla="*/ 1322071 h 2168712"/>
                <a:gd name="connsiteX18" fmla="*/ 133350 w 4882205"/>
                <a:gd name="connsiteY18" fmla="*/ 1325881 h 2168712"/>
                <a:gd name="connsiteX19" fmla="*/ 163830 w 4882205"/>
                <a:gd name="connsiteY19" fmla="*/ 1329691 h 2168712"/>
                <a:gd name="connsiteX20" fmla="*/ 213360 w 4882205"/>
                <a:gd name="connsiteY20" fmla="*/ 1341121 h 2168712"/>
                <a:gd name="connsiteX21" fmla="*/ 243840 w 4882205"/>
                <a:gd name="connsiteY21" fmla="*/ 1348741 h 2168712"/>
                <a:gd name="connsiteX22" fmla="*/ 266700 w 4882205"/>
                <a:gd name="connsiteY22" fmla="*/ 1356361 h 2168712"/>
                <a:gd name="connsiteX23" fmla="*/ 304800 w 4882205"/>
                <a:gd name="connsiteY23" fmla="*/ 1363981 h 2168712"/>
                <a:gd name="connsiteX24" fmla="*/ 327660 w 4882205"/>
                <a:gd name="connsiteY24" fmla="*/ 1371601 h 2168712"/>
                <a:gd name="connsiteX25" fmla="*/ 339090 w 4882205"/>
                <a:gd name="connsiteY25" fmla="*/ 1375411 h 2168712"/>
                <a:gd name="connsiteX26" fmla="*/ 369570 w 4882205"/>
                <a:gd name="connsiteY26" fmla="*/ 1390651 h 2168712"/>
                <a:gd name="connsiteX27" fmla="*/ 411480 w 4882205"/>
                <a:gd name="connsiteY27" fmla="*/ 1398271 h 2168712"/>
                <a:gd name="connsiteX28" fmla="*/ 434340 w 4882205"/>
                <a:gd name="connsiteY28" fmla="*/ 1405891 h 2168712"/>
                <a:gd name="connsiteX29" fmla="*/ 453390 w 4882205"/>
                <a:gd name="connsiteY29" fmla="*/ 1409701 h 2168712"/>
                <a:gd name="connsiteX30" fmla="*/ 483870 w 4882205"/>
                <a:gd name="connsiteY30" fmla="*/ 1424941 h 2168712"/>
                <a:gd name="connsiteX31" fmla="*/ 495300 w 4882205"/>
                <a:gd name="connsiteY31" fmla="*/ 1428751 h 2168712"/>
                <a:gd name="connsiteX32" fmla="*/ 518160 w 4882205"/>
                <a:gd name="connsiteY32" fmla="*/ 1443991 h 2168712"/>
                <a:gd name="connsiteX33" fmla="*/ 552450 w 4882205"/>
                <a:gd name="connsiteY33" fmla="*/ 1459231 h 2168712"/>
                <a:gd name="connsiteX34" fmla="*/ 601980 w 4882205"/>
                <a:gd name="connsiteY34" fmla="*/ 1478281 h 2168712"/>
                <a:gd name="connsiteX35" fmla="*/ 647700 w 4882205"/>
                <a:gd name="connsiteY35" fmla="*/ 1493521 h 2168712"/>
                <a:gd name="connsiteX36" fmla="*/ 666750 w 4882205"/>
                <a:gd name="connsiteY36" fmla="*/ 1497331 h 2168712"/>
                <a:gd name="connsiteX37" fmla="*/ 723900 w 4882205"/>
                <a:gd name="connsiteY37" fmla="*/ 1512571 h 2168712"/>
                <a:gd name="connsiteX38" fmla="*/ 758190 w 4882205"/>
                <a:gd name="connsiteY38" fmla="*/ 1524001 h 2168712"/>
                <a:gd name="connsiteX39" fmla="*/ 781050 w 4882205"/>
                <a:gd name="connsiteY39" fmla="*/ 1535431 h 2168712"/>
                <a:gd name="connsiteX40" fmla="*/ 819150 w 4882205"/>
                <a:gd name="connsiteY40" fmla="*/ 1550671 h 2168712"/>
                <a:gd name="connsiteX41" fmla="*/ 853440 w 4882205"/>
                <a:gd name="connsiteY41" fmla="*/ 1569721 h 2168712"/>
                <a:gd name="connsiteX42" fmla="*/ 876300 w 4882205"/>
                <a:gd name="connsiteY42" fmla="*/ 1577341 h 2168712"/>
                <a:gd name="connsiteX43" fmla="*/ 895350 w 4882205"/>
                <a:gd name="connsiteY43" fmla="*/ 1588771 h 2168712"/>
                <a:gd name="connsiteX44" fmla="*/ 998220 w 4882205"/>
                <a:gd name="connsiteY44" fmla="*/ 1615441 h 2168712"/>
                <a:gd name="connsiteX45" fmla="*/ 1070610 w 4882205"/>
                <a:gd name="connsiteY45" fmla="*/ 1638301 h 2168712"/>
                <a:gd name="connsiteX46" fmla="*/ 1097280 w 4882205"/>
                <a:gd name="connsiteY46" fmla="*/ 1649731 h 2168712"/>
                <a:gd name="connsiteX47" fmla="*/ 1131570 w 4882205"/>
                <a:gd name="connsiteY47" fmla="*/ 1661161 h 2168712"/>
                <a:gd name="connsiteX48" fmla="*/ 1173480 w 4882205"/>
                <a:gd name="connsiteY48" fmla="*/ 1680211 h 2168712"/>
                <a:gd name="connsiteX49" fmla="*/ 1211580 w 4882205"/>
                <a:gd name="connsiteY49" fmla="*/ 1691641 h 2168712"/>
                <a:gd name="connsiteX50" fmla="*/ 1325880 w 4882205"/>
                <a:gd name="connsiteY50" fmla="*/ 1722121 h 2168712"/>
                <a:gd name="connsiteX51" fmla="*/ 1367790 w 4882205"/>
                <a:gd name="connsiteY51" fmla="*/ 1733551 h 2168712"/>
                <a:gd name="connsiteX52" fmla="*/ 1413510 w 4882205"/>
                <a:gd name="connsiteY52" fmla="*/ 1748791 h 2168712"/>
                <a:gd name="connsiteX53" fmla="*/ 1440180 w 4882205"/>
                <a:gd name="connsiteY53" fmla="*/ 1752601 h 2168712"/>
                <a:gd name="connsiteX54" fmla="*/ 1482090 w 4882205"/>
                <a:gd name="connsiteY54" fmla="*/ 1767841 h 2168712"/>
                <a:gd name="connsiteX55" fmla="*/ 1546860 w 4882205"/>
                <a:gd name="connsiteY55" fmla="*/ 1783081 h 2168712"/>
                <a:gd name="connsiteX56" fmla="*/ 1596390 w 4882205"/>
                <a:gd name="connsiteY56" fmla="*/ 1802131 h 2168712"/>
                <a:gd name="connsiteX57" fmla="*/ 1619250 w 4882205"/>
                <a:gd name="connsiteY57" fmla="*/ 1809751 h 2168712"/>
                <a:gd name="connsiteX58" fmla="*/ 1661160 w 4882205"/>
                <a:gd name="connsiteY58" fmla="*/ 1828801 h 2168712"/>
                <a:gd name="connsiteX59" fmla="*/ 1722120 w 4882205"/>
                <a:gd name="connsiteY59" fmla="*/ 1844041 h 2168712"/>
                <a:gd name="connsiteX60" fmla="*/ 1744980 w 4882205"/>
                <a:gd name="connsiteY60" fmla="*/ 1851661 h 2168712"/>
                <a:gd name="connsiteX61" fmla="*/ 1779270 w 4882205"/>
                <a:gd name="connsiteY61" fmla="*/ 1859281 h 2168712"/>
                <a:gd name="connsiteX62" fmla="*/ 1885950 w 4882205"/>
                <a:gd name="connsiteY62" fmla="*/ 1893571 h 2168712"/>
                <a:gd name="connsiteX63" fmla="*/ 1931670 w 4882205"/>
                <a:gd name="connsiteY63" fmla="*/ 1901191 h 2168712"/>
                <a:gd name="connsiteX64" fmla="*/ 2103120 w 4882205"/>
                <a:gd name="connsiteY64" fmla="*/ 1939291 h 2168712"/>
                <a:gd name="connsiteX65" fmla="*/ 2145030 w 4882205"/>
                <a:gd name="connsiteY65" fmla="*/ 1946911 h 2168712"/>
                <a:gd name="connsiteX66" fmla="*/ 2190750 w 4882205"/>
                <a:gd name="connsiteY66" fmla="*/ 1954531 h 2168712"/>
                <a:gd name="connsiteX67" fmla="*/ 2259330 w 4882205"/>
                <a:gd name="connsiteY67" fmla="*/ 1969771 h 2168712"/>
                <a:gd name="connsiteX68" fmla="*/ 2278380 w 4882205"/>
                <a:gd name="connsiteY68" fmla="*/ 1977391 h 2168712"/>
                <a:gd name="connsiteX69" fmla="*/ 2297430 w 4882205"/>
                <a:gd name="connsiteY69" fmla="*/ 1981201 h 2168712"/>
                <a:gd name="connsiteX70" fmla="*/ 2354580 w 4882205"/>
                <a:gd name="connsiteY70" fmla="*/ 1988821 h 2168712"/>
                <a:gd name="connsiteX71" fmla="*/ 2381250 w 4882205"/>
                <a:gd name="connsiteY71" fmla="*/ 1996441 h 2168712"/>
                <a:gd name="connsiteX72" fmla="*/ 2415540 w 4882205"/>
                <a:gd name="connsiteY72" fmla="*/ 2004061 h 2168712"/>
                <a:gd name="connsiteX73" fmla="*/ 2438400 w 4882205"/>
                <a:gd name="connsiteY73" fmla="*/ 2011681 h 2168712"/>
                <a:gd name="connsiteX74" fmla="*/ 2461260 w 4882205"/>
                <a:gd name="connsiteY74" fmla="*/ 2015491 h 2168712"/>
                <a:gd name="connsiteX75" fmla="*/ 2476500 w 4882205"/>
                <a:gd name="connsiteY75" fmla="*/ 2019301 h 2168712"/>
                <a:gd name="connsiteX76" fmla="*/ 2495550 w 4882205"/>
                <a:gd name="connsiteY76" fmla="*/ 2023111 h 2168712"/>
                <a:gd name="connsiteX77" fmla="*/ 2564130 w 4882205"/>
                <a:gd name="connsiteY77" fmla="*/ 2038351 h 2168712"/>
                <a:gd name="connsiteX78" fmla="*/ 2590800 w 4882205"/>
                <a:gd name="connsiteY78" fmla="*/ 2042161 h 2168712"/>
                <a:gd name="connsiteX79" fmla="*/ 2621280 w 4882205"/>
                <a:gd name="connsiteY79" fmla="*/ 2049781 h 2168712"/>
                <a:gd name="connsiteX80" fmla="*/ 2632710 w 4882205"/>
                <a:gd name="connsiteY80" fmla="*/ 2053591 h 2168712"/>
                <a:gd name="connsiteX81" fmla="*/ 2651760 w 4882205"/>
                <a:gd name="connsiteY81" fmla="*/ 2057401 h 2168712"/>
                <a:gd name="connsiteX82" fmla="*/ 2720340 w 4882205"/>
                <a:gd name="connsiteY82" fmla="*/ 2080261 h 2168712"/>
                <a:gd name="connsiteX83" fmla="*/ 2758440 w 4882205"/>
                <a:gd name="connsiteY83" fmla="*/ 2084071 h 2168712"/>
                <a:gd name="connsiteX84" fmla="*/ 2792730 w 4882205"/>
                <a:gd name="connsiteY84" fmla="*/ 2091691 h 2168712"/>
                <a:gd name="connsiteX85" fmla="*/ 2865120 w 4882205"/>
                <a:gd name="connsiteY85" fmla="*/ 2099311 h 2168712"/>
                <a:gd name="connsiteX86" fmla="*/ 2903220 w 4882205"/>
                <a:gd name="connsiteY86" fmla="*/ 2106931 h 2168712"/>
                <a:gd name="connsiteX87" fmla="*/ 2926080 w 4882205"/>
                <a:gd name="connsiteY87" fmla="*/ 2110741 h 2168712"/>
                <a:gd name="connsiteX88" fmla="*/ 2948940 w 4882205"/>
                <a:gd name="connsiteY88" fmla="*/ 2118361 h 2168712"/>
                <a:gd name="connsiteX89" fmla="*/ 2975610 w 4882205"/>
                <a:gd name="connsiteY89" fmla="*/ 2122171 h 2168712"/>
                <a:gd name="connsiteX90" fmla="*/ 3025140 w 4882205"/>
                <a:gd name="connsiteY90" fmla="*/ 2129791 h 2168712"/>
                <a:gd name="connsiteX91" fmla="*/ 3055620 w 4882205"/>
                <a:gd name="connsiteY91" fmla="*/ 2133601 h 2168712"/>
                <a:gd name="connsiteX92" fmla="*/ 3086100 w 4882205"/>
                <a:gd name="connsiteY92" fmla="*/ 2141221 h 2168712"/>
                <a:gd name="connsiteX93" fmla="*/ 3208020 w 4882205"/>
                <a:gd name="connsiteY93" fmla="*/ 2145031 h 2168712"/>
                <a:gd name="connsiteX94" fmla="*/ 3246120 w 4882205"/>
                <a:gd name="connsiteY94" fmla="*/ 2148841 h 2168712"/>
                <a:gd name="connsiteX95" fmla="*/ 3261360 w 4882205"/>
                <a:gd name="connsiteY95" fmla="*/ 2152651 h 2168712"/>
                <a:gd name="connsiteX96" fmla="*/ 3322320 w 4882205"/>
                <a:gd name="connsiteY96" fmla="*/ 2160271 h 2168712"/>
                <a:gd name="connsiteX97" fmla="*/ 3421380 w 4882205"/>
                <a:gd name="connsiteY97" fmla="*/ 2164081 h 2168712"/>
                <a:gd name="connsiteX98" fmla="*/ 3493770 w 4882205"/>
                <a:gd name="connsiteY98" fmla="*/ 2167891 h 2168712"/>
                <a:gd name="connsiteX99" fmla="*/ 3661410 w 4882205"/>
                <a:gd name="connsiteY99" fmla="*/ 2164081 h 2168712"/>
                <a:gd name="connsiteX100" fmla="*/ 3669030 w 4882205"/>
                <a:gd name="connsiteY100" fmla="*/ 2141221 h 2168712"/>
                <a:gd name="connsiteX101" fmla="*/ 3691890 w 4882205"/>
                <a:gd name="connsiteY101" fmla="*/ 2087881 h 2168712"/>
                <a:gd name="connsiteX102" fmla="*/ 3695700 w 4882205"/>
                <a:gd name="connsiteY102" fmla="*/ 2057401 h 2168712"/>
                <a:gd name="connsiteX103" fmla="*/ 3707130 w 4882205"/>
                <a:gd name="connsiteY103" fmla="*/ 2023111 h 2168712"/>
                <a:gd name="connsiteX104" fmla="*/ 3718560 w 4882205"/>
                <a:gd name="connsiteY104" fmla="*/ 1977391 h 2168712"/>
                <a:gd name="connsiteX105" fmla="*/ 3737610 w 4882205"/>
                <a:gd name="connsiteY105" fmla="*/ 1859281 h 2168712"/>
                <a:gd name="connsiteX106" fmla="*/ 3741420 w 4882205"/>
                <a:gd name="connsiteY106" fmla="*/ 1767841 h 2168712"/>
                <a:gd name="connsiteX107" fmla="*/ 3749040 w 4882205"/>
                <a:gd name="connsiteY107" fmla="*/ 1718311 h 2168712"/>
                <a:gd name="connsiteX108" fmla="*/ 3756660 w 4882205"/>
                <a:gd name="connsiteY108" fmla="*/ 1664971 h 2168712"/>
                <a:gd name="connsiteX109" fmla="*/ 3771900 w 4882205"/>
                <a:gd name="connsiteY109" fmla="*/ 1600201 h 2168712"/>
                <a:gd name="connsiteX110" fmla="*/ 3779520 w 4882205"/>
                <a:gd name="connsiteY110" fmla="*/ 1573531 h 2168712"/>
                <a:gd name="connsiteX111" fmla="*/ 3802380 w 4882205"/>
                <a:gd name="connsiteY111" fmla="*/ 1474471 h 2168712"/>
                <a:gd name="connsiteX112" fmla="*/ 3821430 w 4882205"/>
                <a:gd name="connsiteY112" fmla="*/ 1428751 h 2168712"/>
                <a:gd name="connsiteX113" fmla="*/ 3874770 w 4882205"/>
                <a:gd name="connsiteY113" fmla="*/ 1360171 h 2168712"/>
                <a:gd name="connsiteX114" fmla="*/ 3897630 w 4882205"/>
                <a:gd name="connsiteY114" fmla="*/ 1337311 h 2168712"/>
                <a:gd name="connsiteX115" fmla="*/ 3985260 w 4882205"/>
                <a:gd name="connsiteY115" fmla="*/ 1291591 h 2168712"/>
                <a:gd name="connsiteX116" fmla="*/ 4023360 w 4882205"/>
                <a:gd name="connsiteY116" fmla="*/ 1264921 h 2168712"/>
                <a:gd name="connsiteX117" fmla="*/ 4141470 w 4882205"/>
                <a:gd name="connsiteY117" fmla="*/ 1200151 h 2168712"/>
                <a:gd name="connsiteX118" fmla="*/ 4198620 w 4882205"/>
                <a:gd name="connsiteY118" fmla="*/ 1177291 h 2168712"/>
                <a:gd name="connsiteX119" fmla="*/ 4244340 w 4882205"/>
                <a:gd name="connsiteY119" fmla="*/ 1154431 h 2168712"/>
                <a:gd name="connsiteX120" fmla="*/ 4381500 w 4882205"/>
                <a:gd name="connsiteY120" fmla="*/ 1104901 h 2168712"/>
                <a:gd name="connsiteX121" fmla="*/ 4442460 w 4882205"/>
                <a:gd name="connsiteY121" fmla="*/ 1082041 h 2168712"/>
                <a:gd name="connsiteX122" fmla="*/ 4507230 w 4882205"/>
                <a:gd name="connsiteY122" fmla="*/ 1047751 h 2168712"/>
                <a:gd name="connsiteX123" fmla="*/ 4697730 w 4882205"/>
                <a:gd name="connsiteY123" fmla="*/ 960121 h 2168712"/>
                <a:gd name="connsiteX124" fmla="*/ 4762500 w 4882205"/>
                <a:gd name="connsiteY124" fmla="*/ 918211 h 2168712"/>
                <a:gd name="connsiteX125" fmla="*/ 4827270 w 4882205"/>
                <a:gd name="connsiteY125" fmla="*/ 807721 h 2168712"/>
                <a:gd name="connsiteX126" fmla="*/ 4838700 w 4882205"/>
                <a:gd name="connsiteY126" fmla="*/ 765811 h 2168712"/>
                <a:gd name="connsiteX127" fmla="*/ 4876800 w 4882205"/>
                <a:gd name="connsiteY127" fmla="*/ 643891 h 2168712"/>
                <a:gd name="connsiteX128" fmla="*/ 4872990 w 4882205"/>
                <a:gd name="connsiteY128" fmla="*/ 480061 h 2168712"/>
                <a:gd name="connsiteX129" fmla="*/ 4857750 w 4882205"/>
                <a:gd name="connsiteY129" fmla="*/ 438151 h 2168712"/>
                <a:gd name="connsiteX130" fmla="*/ 4850130 w 4882205"/>
                <a:gd name="connsiteY130" fmla="*/ 403861 h 2168712"/>
                <a:gd name="connsiteX131" fmla="*/ 4838700 w 4882205"/>
                <a:gd name="connsiteY131" fmla="*/ 361951 h 2168712"/>
                <a:gd name="connsiteX132" fmla="*/ 4827270 w 4882205"/>
                <a:gd name="connsiteY132" fmla="*/ 331471 h 2168712"/>
                <a:gd name="connsiteX133" fmla="*/ 4819650 w 4882205"/>
                <a:gd name="connsiteY133" fmla="*/ 304801 h 2168712"/>
                <a:gd name="connsiteX134" fmla="*/ 4751070 w 4882205"/>
                <a:gd name="connsiteY134" fmla="*/ 198121 h 2168712"/>
                <a:gd name="connsiteX135" fmla="*/ 4728210 w 4882205"/>
                <a:gd name="connsiteY135" fmla="*/ 171451 h 2168712"/>
                <a:gd name="connsiteX136" fmla="*/ 4686300 w 4882205"/>
                <a:gd name="connsiteY136" fmla="*/ 140971 h 2168712"/>
                <a:gd name="connsiteX137" fmla="*/ 4655820 w 4882205"/>
                <a:gd name="connsiteY137" fmla="*/ 125731 h 2168712"/>
                <a:gd name="connsiteX138" fmla="*/ 4617720 w 4882205"/>
                <a:gd name="connsiteY138" fmla="*/ 102871 h 2168712"/>
                <a:gd name="connsiteX139" fmla="*/ 4579620 w 4882205"/>
                <a:gd name="connsiteY139" fmla="*/ 99061 h 2168712"/>
                <a:gd name="connsiteX140" fmla="*/ 4545330 w 4882205"/>
                <a:gd name="connsiteY140" fmla="*/ 95251 h 2168712"/>
                <a:gd name="connsiteX141" fmla="*/ 4331970 w 4882205"/>
                <a:gd name="connsiteY141" fmla="*/ 83821 h 2168712"/>
                <a:gd name="connsiteX142" fmla="*/ 3684270 w 4882205"/>
                <a:gd name="connsiteY142" fmla="*/ 87631 h 2168712"/>
                <a:gd name="connsiteX143" fmla="*/ 3566160 w 4882205"/>
                <a:gd name="connsiteY143" fmla="*/ 95251 h 2168712"/>
                <a:gd name="connsiteX144" fmla="*/ 3051810 w 4882205"/>
                <a:gd name="connsiteY144" fmla="*/ 102871 h 2168712"/>
                <a:gd name="connsiteX145" fmla="*/ 1657350 w 4882205"/>
                <a:gd name="connsiteY145" fmla="*/ 99061 h 2168712"/>
                <a:gd name="connsiteX146" fmla="*/ 1360170 w 4882205"/>
                <a:gd name="connsiteY146" fmla="*/ 60961 h 2168712"/>
                <a:gd name="connsiteX147" fmla="*/ 1009650 w 4882205"/>
                <a:gd name="connsiteY147" fmla="*/ 22861 h 2168712"/>
                <a:gd name="connsiteX148" fmla="*/ 811530 w 4882205"/>
                <a:gd name="connsiteY148" fmla="*/ 11431 h 2168712"/>
                <a:gd name="connsiteX149" fmla="*/ 739140 w 4882205"/>
                <a:gd name="connsiteY149" fmla="*/ 3811 h 2168712"/>
                <a:gd name="connsiteX150" fmla="*/ 422910 w 4882205"/>
                <a:gd name="connsiteY150" fmla="*/ 3811 h 2168712"/>
                <a:gd name="connsiteX151" fmla="*/ 396240 w 4882205"/>
                <a:gd name="connsiteY151" fmla="*/ 7621 h 2168712"/>
                <a:gd name="connsiteX152" fmla="*/ 323850 w 4882205"/>
                <a:gd name="connsiteY152" fmla="*/ 19051 h 2168712"/>
                <a:gd name="connsiteX153" fmla="*/ 243840 w 4882205"/>
                <a:gd name="connsiteY153" fmla="*/ 34291 h 2168712"/>
                <a:gd name="connsiteX154" fmla="*/ 179070 w 4882205"/>
                <a:gd name="connsiteY154" fmla="*/ 49531 h 2168712"/>
                <a:gd name="connsiteX155" fmla="*/ 144780 w 4882205"/>
                <a:gd name="connsiteY155" fmla="*/ 53341 h 2168712"/>
                <a:gd name="connsiteX156" fmla="*/ 125730 w 4882205"/>
                <a:gd name="connsiteY156" fmla="*/ 57151 h 2168712"/>
                <a:gd name="connsiteX157" fmla="*/ 72390 w 4882205"/>
                <a:gd name="connsiteY157" fmla="*/ 60961 h 2168712"/>
                <a:gd name="connsiteX158" fmla="*/ 38100 w 4882205"/>
                <a:gd name="connsiteY158" fmla="*/ 68581 h 2168712"/>
                <a:gd name="connsiteX159" fmla="*/ 7620 w 4882205"/>
                <a:gd name="connsiteY159" fmla="*/ 57151 h 216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4882205" h="2168712">
                  <a:moveTo>
                    <a:pt x="7620" y="57151"/>
                  </a:moveTo>
                  <a:lnTo>
                    <a:pt x="7620" y="57151"/>
                  </a:lnTo>
                  <a:cubicBezTo>
                    <a:pt x="8890" y="83821"/>
                    <a:pt x="9989" y="110500"/>
                    <a:pt x="11430" y="137161"/>
                  </a:cubicBezTo>
                  <a:cubicBezTo>
                    <a:pt x="12529" y="157491"/>
                    <a:pt x="14793" y="177766"/>
                    <a:pt x="15240" y="198121"/>
                  </a:cubicBezTo>
                  <a:cubicBezTo>
                    <a:pt x="17333" y="293356"/>
                    <a:pt x="17639" y="388623"/>
                    <a:pt x="19050" y="483871"/>
                  </a:cubicBezTo>
                  <a:cubicBezTo>
                    <a:pt x="22539" y="719352"/>
                    <a:pt x="14521" y="637423"/>
                    <a:pt x="26670" y="746761"/>
                  </a:cubicBezTo>
                  <a:cubicBezTo>
                    <a:pt x="25400" y="781051"/>
                    <a:pt x="26649" y="815527"/>
                    <a:pt x="22860" y="849631"/>
                  </a:cubicBezTo>
                  <a:cubicBezTo>
                    <a:pt x="20274" y="872905"/>
                    <a:pt x="10206" y="894937"/>
                    <a:pt x="7620" y="918211"/>
                  </a:cubicBezTo>
                  <a:lnTo>
                    <a:pt x="0" y="986791"/>
                  </a:lnTo>
                  <a:cubicBezTo>
                    <a:pt x="1270" y="1037591"/>
                    <a:pt x="1449" y="1088430"/>
                    <a:pt x="3810" y="1139191"/>
                  </a:cubicBezTo>
                  <a:cubicBezTo>
                    <a:pt x="3997" y="1143203"/>
                    <a:pt x="7334" y="1146615"/>
                    <a:pt x="7620" y="1150621"/>
                  </a:cubicBezTo>
                  <a:cubicBezTo>
                    <a:pt x="9884" y="1182316"/>
                    <a:pt x="9316" y="1214166"/>
                    <a:pt x="11430" y="1245871"/>
                  </a:cubicBezTo>
                  <a:cubicBezTo>
                    <a:pt x="11452" y="1246198"/>
                    <a:pt x="17563" y="1277930"/>
                    <a:pt x="19050" y="1280161"/>
                  </a:cubicBezTo>
                  <a:cubicBezTo>
                    <a:pt x="21590" y="1283971"/>
                    <a:pt x="26504" y="1285509"/>
                    <a:pt x="30480" y="1287781"/>
                  </a:cubicBezTo>
                  <a:cubicBezTo>
                    <a:pt x="47467" y="1297488"/>
                    <a:pt x="44762" y="1295209"/>
                    <a:pt x="64770" y="1299211"/>
                  </a:cubicBezTo>
                  <a:cubicBezTo>
                    <a:pt x="115315" y="1324483"/>
                    <a:pt x="52198" y="1293823"/>
                    <a:pt x="91440" y="1310641"/>
                  </a:cubicBezTo>
                  <a:cubicBezTo>
                    <a:pt x="96660" y="1312878"/>
                    <a:pt x="101362" y="1316267"/>
                    <a:pt x="106680" y="1318261"/>
                  </a:cubicBezTo>
                  <a:cubicBezTo>
                    <a:pt x="111583" y="1320100"/>
                    <a:pt x="116885" y="1320632"/>
                    <a:pt x="121920" y="1322071"/>
                  </a:cubicBezTo>
                  <a:cubicBezTo>
                    <a:pt x="125782" y="1323174"/>
                    <a:pt x="129399" y="1325163"/>
                    <a:pt x="133350" y="1325881"/>
                  </a:cubicBezTo>
                  <a:cubicBezTo>
                    <a:pt x="143424" y="1327713"/>
                    <a:pt x="153670" y="1328421"/>
                    <a:pt x="163830" y="1329691"/>
                  </a:cubicBezTo>
                  <a:cubicBezTo>
                    <a:pt x="195209" y="1340151"/>
                    <a:pt x="178739" y="1336175"/>
                    <a:pt x="213360" y="1341121"/>
                  </a:cubicBezTo>
                  <a:cubicBezTo>
                    <a:pt x="248041" y="1352681"/>
                    <a:pt x="193266" y="1334948"/>
                    <a:pt x="243840" y="1348741"/>
                  </a:cubicBezTo>
                  <a:cubicBezTo>
                    <a:pt x="251589" y="1350854"/>
                    <a:pt x="258908" y="1354413"/>
                    <a:pt x="266700" y="1356361"/>
                  </a:cubicBezTo>
                  <a:cubicBezTo>
                    <a:pt x="279265" y="1359502"/>
                    <a:pt x="292513" y="1359885"/>
                    <a:pt x="304800" y="1363981"/>
                  </a:cubicBezTo>
                  <a:lnTo>
                    <a:pt x="327660" y="1371601"/>
                  </a:lnTo>
                  <a:cubicBezTo>
                    <a:pt x="331470" y="1372871"/>
                    <a:pt x="335498" y="1373615"/>
                    <a:pt x="339090" y="1375411"/>
                  </a:cubicBezTo>
                  <a:cubicBezTo>
                    <a:pt x="349250" y="1380491"/>
                    <a:pt x="358365" y="1388784"/>
                    <a:pt x="369570" y="1390651"/>
                  </a:cubicBezTo>
                  <a:cubicBezTo>
                    <a:pt x="377038" y="1391896"/>
                    <a:pt x="403112" y="1395989"/>
                    <a:pt x="411480" y="1398271"/>
                  </a:cubicBezTo>
                  <a:cubicBezTo>
                    <a:pt x="419229" y="1400384"/>
                    <a:pt x="426464" y="1404316"/>
                    <a:pt x="434340" y="1405891"/>
                  </a:cubicBezTo>
                  <a:cubicBezTo>
                    <a:pt x="440690" y="1407161"/>
                    <a:pt x="447187" y="1407840"/>
                    <a:pt x="453390" y="1409701"/>
                  </a:cubicBezTo>
                  <a:cubicBezTo>
                    <a:pt x="486350" y="1419589"/>
                    <a:pt x="460283" y="1413147"/>
                    <a:pt x="483870" y="1424941"/>
                  </a:cubicBezTo>
                  <a:cubicBezTo>
                    <a:pt x="487462" y="1426737"/>
                    <a:pt x="491490" y="1427481"/>
                    <a:pt x="495300" y="1428751"/>
                  </a:cubicBezTo>
                  <a:cubicBezTo>
                    <a:pt x="521899" y="1455350"/>
                    <a:pt x="492429" y="1429287"/>
                    <a:pt x="518160" y="1443991"/>
                  </a:cubicBezTo>
                  <a:cubicBezTo>
                    <a:pt x="548398" y="1461270"/>
                    <a:pt x="517161" y="1452173"/>
                    <a:pt x="552450" y="1459231"/>
                  </a:cubicBezTo>
                  <a:cubicBezTo>
                    <a:pt x="592758" y="1479385"/>
                    <a:pt x="557158" y="1463340"/>
                    <a:pt x="601980" y="1478281"/>
                  </a:cubicBezTo>
                  <a:cubicBezTo>
                    <a:pt x="641182" y="1491348"/>
                    <a:pt x="598815" y="1481300"/>
                    <a:pt x="647700" y="1493521"/>
                  </a:cubicBezTo>
                  <a:cubicBezTo>
                    <a:pt x="653982" y="1495092"/>
                    <a:pt x="660440" y="1495875"/>
                    <a:pt x="666750" y="1497331"/>
                  </a:cubicBezTo>
                  <a:cubicBezTo>
                    <a:pt x="683279" y="1501145"/>
                    <a:pt x="707396" y="1507413"/>
                    <a:pt x="723900" y="1512571"/>
                  </a:cubicBezTo>
                  <a:cubicBezTo>
                    <a:pt x="735400" y="1516165"/>
                    <a:pt x="747003" y="1519526"/>
                    <a:pt x="758190" y="1524001"/>
                  </a:cubicBezTo>
                  <a:cubicBezTo>
                    <a:pt x="766100" y="1527165"/>
                    <a:pt x="773186" y="1532154"/>
                    <a:pt x="781050" y="1535431"/>
                  </a:cubicBezTo>
                  <a:cubicBezTo>
                    <a:pt x="813562" y="1548978"/>
                    <a:pt x="793711" y="1536538"/>
                    <a:pt x="819150" y="1550671"/>
                  </a:cubicBezTo>
                  <a:cubicBezTo>
                    <a:pt x="831579" y="1557576"/>
                    <a:pt x="840390" y="1564501"/>
                    <a:pt x="853440" y="1569721"/>
                  </a:cubicBezTo>
                  <a:cubicBezTo>
                    <a:pt x="860898" y="1572704"/>
                    <a:pt x="868988" y="1574017"/>
                    <a:pt x="876300" y="1577341"/>
                  </a:cubicBezTo>
                  <a:cubicBezTo>
                    <a:pt x="883042" y="1580405"/>
                    <a:pt x="888543" y="1585854"/>
                    <a:pt x="895350" y="1588771"/>
                  </a:cubicBezTo>
                  <a:cubicBezTo>
                    <a:pt x="938433" y="1607235"/>
                    <a:pt x="943969" y="1598309"/>
                    <a:pt x="998220" y="1615441"/>
                  </a:cubicBezTo>
                  <a:cubicBezTo>
                    <a:pt x="1022350" y="1623061"/>
                    <a:pt x="1047351" y="1628333"/>
                    <a:pt x="1070610" y="1638301"/>
                  </a:cubicBezTo>
                  <a:cubicBezTo>
                    <a:pt x="1079500" y="1642111"/>
                    <a:pt x="1088224" y="1646335"/>
                    <a:pt x="1097280" y="1649731"/>
                  </a:cubicBezTo>
                  <a:cubicBezTo>
                    <a:pt x="1108561" y="1653961"/>
                    <a:pt x="1120383" y="1656686"/>
                    <a:pt x="1131570" y="1661161"/>
                  </a:cubicBezTo>
                  <a:cubicBezTo>
                    <a:pt x="1145818" y="1666860"/>
                    <a:pt x="1159140" y="1674748"/>
                    <a:pt x="1173480" y="1680211"/>
                  </a:cubicBezTo>
                  <a:cubicBezTo>
                    <a:pt x="1185871" y="1684931"/>
                    <a:pt x="1198795" y="1688125"/>
                    <a:pt x="1211580" y="1691641"/>
                  </a:cubicBezTo>
                  <a:lnTo>
                    <a:pt x="1325880" y="1722121"/>
                  </a:lnTo>
                  <a:cubicBezTo>
                    <a:pt x="1339866" y="1725873"/>
                    <a:pt x="1354053" y="1728972"/>
                    <a:pt x="1367790" y="1733551"/>
                  </a:cubicBezTo>
                  <a:cubicBezTo>
                    <a:pt x="1383030" y="1738631"/>
                    <a:pt x="1397975" y="1744703"/>
                    <a:pt x="1413510" y="1748791"/>
                  </a:cubicBezTo>
                  <a:cubicBezTo>
                    <a:pt x="1422195" y="1751076"/>
                    <a:pt x="1431290" y="1751331"/>
                    <a:pt x="1440180" y="1752601"/>
                  </a:cubicBezTo>
                  <a:cubicBezTo>
                    <a:pt x="1454150" y="1757681"/>
                    <a:pt x="1467797" y="1763757"/>
                    <a:pt x="1482090" y="1767841"/>
                  </a:cubicBezTo>
                  <a:cubicBezTo>
                    <a:pt x="1537340" y="1783627"/>
                    <a:pt x="1501966" y="1767368"/>
                    <a:pt x="1546860" y="1783081"/>
                  </a:cubicBezTo>
                  <a:cubicBezTo>
                    <a:pt x="1563556" y="1788925"/>
                    <a:pt x="1579609" y="1796537"/>
                    <a:pt x="1596390" y="1802131"/>
                  </a:cubicBezTo>
                  <a:cubicBezTo>
                    <a:pt x="1604010" y="1804671"/>
                    <a:pt x="1611823" y="1806693"/>
                    <a:pt x="1619250" y="1809751"/>
                  </a:cubicBezTo>
                  <a:cubicBezTo>
                    <a:pt x="1633440" y="1815594"/>
                    <a:pt x="1646970" y="1822958"/>
                    <a:pt x="1661160" y="1828801"/>
                  </a:cubicBezTo>
                  <a:cubicBezTo>
                    <a:pt x="1688079" y="1839885"/>
                    <a:pt x="1689411" y="1835864"/>
                    <a:pt x="1722120" y="1844041"/>
                  </a:cubicBezTo>
                  <a:cubicBezTo>
                    <a:pt x="1729912" y="1845989"/>
                    <a:pt x="1737231" y="1849548"/>
                    <a:pt x="1744980" y="1851661"/>
                  </a:cubicBezTo>
                  <a:cubicBezTo>
                    <a:pt x="1771562" y="1858911"/>
                    <a:pt x="1755809" y="1851949"/>
                    <a:pt x="1779270" y="1859281"/>
                  </a:cubicBezTo>
                  <a:cubicBezTo>
                    <a:pt x="1814922" y="1870422"/>
                    <a:pt x="1849106" y="1887430"/>
                    <a:pt x="1885950" y="1893571"/>
                  </a:cubicBezTo>
                  <a:cubicBezTo>
                    <a:pt x="1901190" y="1896111"/>
                    <a:pt x="1916569" y="1897926"/>
                    <a:pt x="1931670" y="1901191"/>
                  </a:cubicBezTo>
                  <a:cubicBezTo>
                    <a:pt x="2139650" y="1946160"/>
                    <a:pt x="1925454" y="1904904"/>
                    <a:pt x="2103120" y="1939291"/>
                  </a:cubicBezTo>
                  <a:cubicBezTo>
                    <a:pt x="2117060" y="1941989"/>
                    <a:pt x="2131041" y="1944478"/>
                    <a:pt x="2145030" y="1946911"/>
                  </a:cubicBezTo>
                  <a:cubicBezTo>
                    <a:pt x="2160252" y="1949558"/>
                    <a:pt x="2176093" y="1949645"/>
                    <a:pt x="2190750" y="1954531"/>
                  </a:cubicBezTo>
                  <a:cubicBezTo>
                    <a:pt x="2235950" y="1969598"/>
                    <a:pt x="2213065" y="1964630"/>
                    <a:pt x="2259330" y="1969771"/>
                  </a:cubicBezTo>
                  <a:cubicBezTo>
                    <a:pt x="2265680" y="1972311"/>
                    <a:pt x="2271829" y="1975426"/>
                    <a:pt x="2278380" y="1977391"/>
                  </a:cubicBezTo>
                  <a:cubicBezTo>
                    <a:pt x="2284583" y="1979252"/>
                    <a:pt x="2291059" y="1980043"/>
                    <a:pt x="2297430" y="1981201"/>
                  </a:cubicBezTo>
                  <a:cubicBezTo>
                    <a:pt x="2324304" y="1986087"/>
                    <a:pt x="2323523" y="1985370"/>
                    <a:pt x="2354580" y="1988821"/>
                  </a:cubicBezTo>
                  <a:cubicBezTo>
                    <a:pt x="2363470" y="1991361"/>
                    <a:pt x="2372280" y="1994199"/>
                    <a:pt x="2381250" y="1996441"/>
                  </a:cubicBezTo>
                  <a:cubicBezTo>
                    <a:pt x="2392609" y="1999281"/>
                    <a:pt x="2404227" y="2001044"/>
                    <a:pt x="2415540" y="2004061"/>
                  </a:cubicBezTo>
                  <a:cubicBezTo>
                    <a:pt x="2423301" y="2006131"/>
                    <a:pt x="2430608" y="2009733"/>
                    <a:pt x="2438400" y="2011681"/>
                  </a:cubicBezTo>
                  <a:cubicBezTo>
                    <a:pt x="2445894" y="2013555"/>
                    <a:pt x="2453685" y="2013976"/>
                    <a:pt x="2461260" y="2015491"/>
                  </a:cubicBezTo>
                  <a:cubicBezTo>
                    <a:pt x="2466395" y="2016518"/>
                    <a:pt x="2471388" y="2018165"/>
                    <a:pt x="2476500" y="2019301"/>
                  </a:cubicBezTo>
                  <a:cubicBezTo>
                    <a:pt x="2482822" y="2020706"/>
                    <a:pt x="2489222" y="2021735"/>
                    <a:pt x="2495550" y="2023111"/>
                  </a:cubicBezTo>
                  <a:cubicBezTo>
                    <a:pt x="2518433" y="2028086"/>
                    <a:pt x="2540948" y="2035039"/>
                    <a:pt x="2564130" y="2038351"/>
                  </a:cubicBezTo>
                  <a:cubicBezTo>
                    <a:pt x="2573020" y="2039621"/>
                    <a:pt x="2581994" y="2040400"/>
                    <a:pt x="2590800" y="2042161"/>
                  </a:cubicBezTo>
                  <a:cubicBezTo>
                    <a:pt x="2601069" y="2044215"/>
                    <a:pt x="2611345" y="2046469"/>
                    <a:pt x="2621280" y="2049781"/>
                  </a:cubicBezTo>
                  <a:cubicBezTo>
                    <a:pt x="2625090" y="2051051"/>
                    <a:pt x="2628814" y="2052617"/>
                    <a:pt x="2632710" y="2053591"/>
                  </a:cubicBezTo>
                  <a:cubicBezTo>
                    <a:pt x="2638992" y="2055162"/>
                    <a:pt x="2645565" y="2055516"/>
                    <a:pt x="2651760" y="2057401"/>
                  </a:cubicBezTo>
                  <a:cubicBezTo>
                    <a:pt x="2674813" y="2064417"/>
                    <a:pt x="2696363" y="2077863"/>
                    <a:pt x="2720340" y="2080261"/>
                  </a:cubicBezTo>
                  <a:cubicBezTo>
                    <a:pt x="2733040" y="2081531"/>
                    <a:pt x="2745789" y="2082384"/>
                    <a:pt x="2758440" y="2084071"/>
                  </a:cubicBezTo>
                  <a:cubicBezTo>
                    <a:pt x="2786800" y="2087852"/>
                    <a:pt x="2767831" y="2087164"/>
                    <a:pt x="2792730" y="2091691"/>
                  </a:cubicBezTo>
                  <a:cubicBezTo>
                    <a:pt x="2817999" y="2096285"/>
                    <a:pt x="2838617" y="2097102"/>
                    <a:pt x="2865120" y="2099311"/>
                  </a:cubicBezTo>
                  <a:cubicBezTo>
                    <a:pt x="2877820" y="2101851"/>
                    <a:pt x="2890445" y="2104802"/>
                    <a:pt x="2903220" y="2106931"/>
                  </a:cubicBezTo>
                  <a:cubicBezTo>
                    <a:pt x="2910840" y="2108201"/>
                    <a:pt x="2918586" y="2108867"/>
                    <a:pt x="2926080" y="2110741"/>
                  </a:cubicBezTo>
                  <a:cubicBezTo>
                    <a:pt x="2933872" y="2112689"/>
                    <a:pt x="2941114" y="2116555"/>
                    <a:pt x="2948940" y="2118361"/>
                  </a:cubicBezTo>
                  <a:cubicBezTo>
                    <a:pt x="2957690" y="2120380"/>
                    <a:pt x="2966734" y="2120805"/>
                    <a:pt x="2975610" y="2122171"/>
                  </a:cubicBezTo>
                  <a:cubicBezTo>
                    <a:pt x="3013446" y="2127992"/>
                    <a:pt x="2983711" y="2124267"/>
                    <a:pt x="3025140" y="2129791"/>
                  </a:cubicBezTo>
                  <a:cubicBezTo>
                    <a:pt x="3035289" y="2131144"/>
                    <a:pt x="3045556" y="2131714"/>
                    <a:pt x="3055620" y="2133601"/>
                  </a:cubicBezTo>
                  <a:cubicBezTo>
                    <a:pt x="3065913" y="2135531"/>
                    <a:pt x="3075657" y="2140438"/>
                    <a:pt x="3086100" y="2141221"/>
                  </a:cubicBezTo>
                  <a:cubicBezTo>
                    <a:pt x="3126646" y="2144262"/>
                    <a:pt x="3167380" y="2143761"/>
                    <a:pt x="3208020" y="2145031"/>
                  </a:cubicBezTo>
                  <a:cubicBezTo>
                    <a:pt x="3220720" y="2146301"/>
                    <a:pt x="3233485" y="2147036"/>
                    <a:pt x="3246120" y="2148841"/>
                  </a:cubicBezTo>
                  <a:cubicBezTo>
                    <a:pt x="3251304" y="2149582"/>
                    <a:pt x="3256182" y="2151874"/>
                    <a:pt x="3261360" y="2152651"/>
                  </a:cubicBezTo>
                  <a:cubicBezTo>
                    <a:pt x="3281612" y="2155689"/>
                    <a:pt x="3301894" y="2158812"/>
                    <a:pt x="3322320" y="2160271"/>
                  </a:cubicBezTo>
                  <a:cubicBezTo>
                    <a:pt x="3355280" y="2162625"/>
                    <a:pt x="3388368" y="2162614"/>
                    <a:pt x="3421380" y="2164081"/>
                  </a:cubicBezTo>
                  <a:lnTo>
                    <a:pt x="3493770" y="2167891"/>
                  </a:lnTo>
                  <a:cubicBezTo>
                    <a:pt x="3549650" y="2166621"/>
                    <a:pt x="3606152" y="2172490"/>
                    <a:pt x="3661410" y="2164081"/>
                  </a:cubicBezTo>
                  <a:cubicBezTo>
                    <a:pt x="3669351" y="2162873"/>
                    <a:pt x="3666328" y="2148785"/>
                    <a:pt x="3669030" y="2141221"/>
                  </a:cubicBezTo>
                  <a:cubicBezTo>
                    <a:pt x="3681048" y="2107571"/>
                    <a:pt x="3677494" y="2116672"/>
                    <a:pt x="3691890" y="2087881"/>
                  </a:cubicBezTo>
                  <a:cubicBezTo>
                    <a:pt x="3693160" y="2077721"/>
                    <a:pt x="3693355" y="2067368"/>
                    <a:pt x="3695700" y="2057401"/>
                  </a:cubicBezTo>
                  <a:cubicBezTo>
                    <a:pt x="3698460" y="2045673"/>
                    <a:pt x="3703820" y="2034696"/>
                    <a:pt x="3707130" y="2023111"/>
                  </a:cubicBezTo>
                  <a:cubicBezTo>
                    <a:pt x="3711446" y="2008006"/>
                    <a:pt x="3715028" y="1992698"/>
                    <a:pt x="3718560" y="1977391"/>
                  </a:cubicBezTo>
                  <a:cubicBezTo>
                    <a:pt x="3733266" y="1913664"/>
                    <a:pt x="3729394" y="1929115"/>
                    <a:pt x="3737610" y="1859281"/>
                  </a:cubicBezTo>
                  <a:cubicBezTo>
                    <a:pt x="3738880" y="1828801"/>
                    <a:pt x="3738955" y="1798248"/>
                    <a:pt x="3741420" y="1767841"/>
                  </a:cubicBezTo>
                  <a:cubicBezTo>
                    <a:pt x="3742770" y="1751191"/>
                    <a:pt x="3746678" y="1734847"/>
                    <a:pt x="3749040" y="1718311"/>
                  </a:cubicBezTo>
                  <a:cubicBezTo>
                    <a:pt x="3752552" y="1693728"/>
                    <a:pt x="3752115" y="1687698"/>
                    <a:pt x="3756660" y="1664971"/>
                  </a:cubicBezTo>
                  <a:cubicBezTo>
                    <a:pt x="3760256" y="1646990"/>
                    <a:pt x="3767071" y="1618309"/>
                    <a:pt x="3771900" y="1600201"/>
                  </a:cubicBezTo>
                  <a:cubicBezTo>
                    <a:pt x="3774282" y="1591267"/>
                    <a:pt x="3777378" y="1582525"/>
                    <a:pt x="3779520" y="1573531"/>
                  </a:cubicBezTo>
                  <a:cubicBezTo>
                    <a:pt x="3784687" y="1551830"/>
                    <a:pt x="3794794" y="1497229"/>
                    <a:pt x="3802380" y="1474471"/>
                  </a:cubicBezTo>
                  <a:cubicBezTo>
                    <a:pt x="3807601" y="1458808"/>
                    <a:pt x="3814047" y="1443518"/>
                    <a:pt x="3821430" y="1428751"/>
                  </a:cubicBezTo>
                  <a:cubicBezTo>
                    <a:pt x="3836078" y="1399456"/>
                    <a:pt x="3851657" y="1384825"/>
                    <a:pt x="3874770" y="1360171"/>
                  </a:cubicBezTo>
                  <a:cubicBezTo>
                    <a:pt x="3882140" y="1352309"/>
                    <a:pt x="3888940" y="1343684"/>
                    <a:pt x="3897630" y="1337311"/>
                  </a:cubicBezTo>
                  <a:cubicBezTo>
                    <a:pt x="3911827" y="1326900"/>
                    <a:pt x="3977190" y="1296298"/>
                    <a:pt x="3985260" y="1291591"/>
                  </a:cubicBezTo>
                  <a:cubicBezTo>
                    <a:pt x="3998651" y="1283780"/>
                    <a:pt x="4010461" y="1273520"/>
                    <a:pt x="4023360" y="1264921"/>
                  </a:cubicBezTo>
                  <a:cubicBezTo>
                    <a:pt x="4056339" y="1242935"/>
                    <a:pt x="4113173" y="1211470"/>
                    <a:pt x="4141470" y="1200151"/>
                  </a:cubicBezTo>
                  <a:cubicBezTo>
                    <a:pt x="4160520" y="1192531"/>
                    <a:pt x="4179871" y="1185624"/>
                    <a:pt x="4198620" y="1177291"/>
                  </a:cubicBezTo>
                  <a:cubicBezTo>
                    <a:pt x="4214190" y="1170371"/>
                    <a:pt x="4228497" y="1160702"/>
                    <a:pt x="4244340" y="1154431"/>
                  </a:cubicBezTo>
                  <a:cubicBezTo>
                    <a:pt x="4289538" y="1136540"/>
                    <a:pt x="4335843" y="1121583"/>
                    <a:pt x="4381500" y="1104901"/>
                  </a:cubicBezTo>
                  <a:cubicBezTo>
                    <a:pt x="4401884" y="1097453"/>
                    <a:pt x="4423280" y="1092195"/>
                    <a:pt x="4442460" y="1082041"/>
                  </a:cubicBezTo>
                  <a:cubicBezTo>
                    <a:pt x="4464050" y="1070611"/>
                    <a:pt x="4485116" y="1058131"/>
                    <a:pt x="4507230" y="1047751"/>
                  </a:cubicBezTo>
                  <a:cubicBezTo>
                    <a:pt x="4585209" y="1011149"/>
                    <a:pt x="4628282" y="998703"/>
                    <a:pt x="4697730" y="960121"/>
                  </a:cubicBezTo>
                  <a:cubicBezTo>
                    <a:pt x="4717007" y="949412"/>
                    <a:pt x="4746925" y="934824"/>
                    <a:pt x="4762500" y="918211"/>
                  </a:cubicBezTo>
                  <a:cubicBezTo>
                    <a:pt x="4781411" y="898039"/>
                    <a:pt x="4823103" y="823001"/>
                    <a:pt x="4827270" y="807721"/>
                  </a:cubicBezTo>
                  <a:cubicBezTo>
                    <a:pt x="4831080" y="793751"/>
                    <a:pt x="4834243" y="779588"/>
                    <a:pt x="4838700" y="765811"/>
                  </a:cubicBezTo>
                  <a:cubicBezTo>
                    <a:pt x="4878286" y="643453"/>
                    <a:pt x="4860480" y="717332"/>
                    <a:pt x="4876800" y="643891"/>
                  </a:cubicBezTo>
                  <a:cubicBezTo>
                    <a:pt x="4883439" y="577504"/>
                    <a:pt x="4885820" y="574150"/>
                    <a:pt x="4872990" y="480061"/>
                  </a:cubicBezTo>
                  <a:cubicBezTo>
                    <a:pt x="4870982" y="465332"/>
                    <a:pt x="4862021" y="452389"/>
                    <a:pt x="4857750" y="438151"/>
                  </a:cubicBezTo>
                  <a:cubicBezTo>
                    <a:pt x="4854385" y="426936"/>
                    <a:pt x="4852970" y="415220"/>
                    <a:pt x="4850130" y="403861"/>
                  </a:cubicBezTo>
                  <a:cubicBezTo>
                    <a:pt x="4846618" y="389813"/>
                    <a:pt x="4843060" y="375759"/>
                    <a:pt x="4838700" y="361951"/>
                  </a:cubicBezTo>
                  <a:cubicBezTo>
                    <a:pt x="4835432" y="351604"/>
                    <a:pt x="4830701" y="341765"/>
                    <a:pt x="4827270" y="331471"/>
                  </a:cubicBezTo>
                  <a:cubicBezTo>
                    <a:pt x="4824346" y="322700"/>
                    <a:pt x="4823906" y="313009"/>
                    <a:pt x="4819650" y="304801"/>
                  </a:cubicBezTo>
                  <a:cubicBezTo>
                    <a:pt x="4784985" y="237947"/>
                    <a:pt x="4784161" y="243622"/>
                    <a:pt x="4751070" y="198121"/>
                  </a:cubicBezTo>
                  <a:cubicBezTo>
                    <a:pt x="4739173" y="181762"/>
                    <a:pt x="4747146" y="188283"/>
                    <a:pt x="4728210" y="171451"/>
                  </a:cubicBezTo>
                  <a:cubicBezTo>
                    <a:pt x="4717237" y="161697"/>
                    <a:pt x="4698776" y="148100"/>
                    <a:pt x="4686300" y="140971"/>
                  </a:cubicBezTo>
                  <a:cubicBezTo>
                    <a:pt x="4676437" y="135335"/>
                    <a:pt x="4665683" y="131367"/>
                    <a:pt x="4655820" y="125731"/>
                  </a:cubicBezTo>
                  <a:cubicBezTo>
                    <a:pt x="4651103" y="123036"/>
                    <a:pt x="4626968" y="104853"/>
                    <a:pt x="4617720" y="102871"/>
                  </a:cubicBezTo>
                  <a:cubicBezTo>
                    <a:pt x="4605240" y="100197"/>
                    <a:pt x="4592313" y="100397"/>
                    <a:pt x="4579620" y="99061"/>
                  </a:cubicBezTo>
                  <a:cubicBezTo>
                    <a:pt x="4568183" y="97857"/>
                    <a:pt x="4556715" y="96877"/>
                    <a:pt x="4545330" y="95251"/>
                  </a:cubicBezTo>
                  <a:cubicBezTo>
                    <a:pt x="4424487" y="77988"/>
                    <a:pt x="4587371" y="89626"/>
                    <a:pt x="4331970" y="83821"/>
                  </a:cubicBezTo>
                  <a:lnTo>
                    <a:pt x="3684270" y="87631"/>
                  </a:lnTo>
                  <a:cubicBezTo>
                    <a:pt x="3644823" y="88220"/>
                    <a:pt x="3605583" y="93735"/>
                    <a:pt x="3566160" y="95251"/>
                  </a:cubicBezTo>
                  <a:cubicBezTo>
                    <a:pt x="3459775" y="99343"/>
                    <a:pt x="3101535" y="102306"/>
                    <a:pt x="3051810" y="102871"/>
                  </a:cubicBezTo>
                  <a:cubicBezTo>
                    <a:pt x="2587145" y="115778"/>
                    <a:pt x="2121866" y="117642"/>
                    <a:pt x="1657350" y="99061"/>
                  </a:cubicBezTo>
                  <a:cubicBezTo>
                    <a:pt x="1337903" y="61479"/>
                    <a:pt x="1744573" y="110129"/>
                    <a:pt x="1360170" y="60961"/>
                  </a:cubicBezTo>
                  <a:cubicBezTo>
                    <a:pt x="1246666" y="46443"/>
                    <a:pt x="1123054" y="32909"/>
                    <a:pt x="1009650" y="22861"/>
                  </a:cubicBezTo>
                  <a:cubicBezTo>
                    <a:pt x="930777" y="15872"/>
                    <a:pt x="887903" y="14752"/>
                    <a:pt x="811530" y="11431"/>
                  </a:cubicBezTo>
                  <a:cubicBezTo>
                    <a:pt x="787400" y="8891"/>
                    <a:pt x="763365" y="5182"/>
                    <a:pt x="739140" y="3811"/>
                  </a:cubicBezTo>
                  <a:cubicBezTo>
                    <a:pt x="615091" y="-3211"/>
                    <a:pt x="555234" y="1111"/>
                    <a:pt x="422910" y="3811"/>
                  </a:cubicBezTo>
                  <a:lnTo>
                    <a:pt x="396240" y="7621"/>
                  </a:lnTo>
                  <a:cubicBezTo>
                    <a:pt x="370395" y="11067"/>
                    <a:pt x="349868" y="12546"/>
                    <a:pt x="323850" y="19051"/>
                  </a:cubicBezTo>
                  <a:cubicBezTo>
                    <a:pt x="250653" y="37350"/>
                    <a:pt x="332536" y="26900"/>
                    <a:pt x="243840" y="34291"/>
                  </a:cubicBezTo>
                  <a:cubicBezTo>
                    <a:pt x="228543" y="38115"/>
                    <a:pt x="193908" y="47058"/>
                    <a:pt x="179070" y="49531"/>
                  </a:cubicBezTo>
                  <a:cubicBezTo>
                    <a:pt x="167726" y="51422"/>
                    <a:pt x="156165" y="51715"/>
                    <a:pt x="144780" y="53341"/>
                  </a:cubicBezTo>
                  <a:cubicBezTo>
                    <a:pt x="138369" y="54257"/>
                    <a:pt x="132170" y="56473"/>
                    <a:pt x="125730" y="57151"/>
                  </a:cubicBezTo>
                  <a:cubicBezTo>
                    <a:pt x="108003" y="59017"/>
                    <a:pt x="90170" y="59691"/>
                    <a:pt x="72390" y="60961"/>
                  </a:cubicBezTo>
                  <a:cubicBezTo>
                    <a:pt x="64557" y="62919"/>
                    <a:pt x="45355" y="67976"/>
                    <a:pt x="38100" y="68581"/>
                  </a:cubicBezTo>
                  <a:cubicBezTo>
                    <a:pt x="29241" y="69319"/>
                    <a:pt x="12700" y="59056"/>
                    <a:pt x="7620" y="57151"/>
                  </a:cubicBezTo>
                  <a:close/>
                </a:path>
              </a:pathLst>
            </a:custGeom>
            <a:solidFill>
              <a:srgbClr val="F4F5F9"/>
            </a:solidFill>
            <a:ln>
              <a:solidFill>
                <a:srgbClr val="F4F5F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2BBFBB2-841B-C2A0-A437-27B59F3E3BAB}"/>
                </a:ext>
              </a:extLst>
            </p:cNvPr>
            <p:cNvSpPr/>
            <p:nvPr/>
          </p:nvSpPr>
          <p:spPr>
            <a:xfrm>
              <a:off x="7084385" y="2438400"/>
              <a:ext cx="1371600" cy="990600"/>
            </a:xfrm>
            <a:prstGeom prst="rect">
              <a:avLst/>
            </a:prstGeom>
            <a:solidFill>
              <a:srgbClr val="F4F5F9"/>
            </a:solidFill>
            <a:ln>
              <a:solidFill>
                <a:srgbClr val="F4F5F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FF2E088D-47ED-93A7-FB28-9DC916D52362}"/>
              </a:ext>
            </a:extLst>
          </p:cNvPr>
          <p:cNvSpPr/>
          <p:nvPr/>
        </p:nvSpPr>
        <p:spPr>
          <a:xfrm>
            <a:off x="9829800" y="2473793"/>
            <a:ext cx="457200" cy="22315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4212FC-2EFD-7AF7-0428-92C14F211460}"/>
              </a:ext>
            </a:extLst>
          </p:cNvPr>
          <p:cNvSpPr/>
          <p:nvPr/>
        </p:nvSpPr>
        <p:spPr>
          <a:xfrm rot="18927617">
            <a:off x="9411536" y="4927597"/>
            <a:ext cx="709148" cy="184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BAB4676-8858-3983-F16C-0D759349D9FA}"/>
              </a:ext>
            </a:extLst>
          </p:cNvPr>
          <p:cNvGrpSpPr/>
          <p:nvPr/>
        </p:nvGrpSpPr>
        <p:grpSpPr>
          <a:xfrm>
            <a:off x="1905000" y="2256936"/>
            <a:ext cx="8763000" cy="3744093"/>
            <a:chOff x="1905000" y="2256936"/>
            <a:chExt cx="8763000" cy="374409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A3D3985-F8E9-FA41-3B7F-8DD2451D8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0" y="2256936"/>
              <a:ext cx="8763000" cy="3744093"/>
            </a:xfrm>
            <a:prstGeom prst="rect">
              <a:avLst/>
            </a:prstGeom>
          </p:spPr>
        </p:pic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A61D019-F224-F78F-5851-A24EC8402DA0}"/>
                </a:ext>
              </a:extLst>
            </p:cNvPr>
            <p:cNvSpPr/>
            <p:nvPr/>
          </p:nvSpPr>
          <p:spPr>
            <a:xfrm>
              <a:off x="2385060" y="2434590"/>
              <a:ext cx="5703570" cy="2148840"/>
            </a:xfrm>
            <a:custGeom>
              <a:avLst/>
              <a:gdLst>
                <a:gd name="connsiteX0" fmla="*/ 0 w 5703570"/>
                <a:gd name="connsiteY0" fmla="*/ 0 h 2148840"/>
                <a:gd name="connsiteX1" fmla="*/ 0 w 5703570"/>
                <a:gd name="connsiteY1" fmla="*/ 0 h 2148840"/>
                <a:gd name="connsiteX2" fmla="*/ 7620 w 5703570"/>
                <a:gd name="connsiteY2" fmla="*/ 121920 h 2148840"/>
                <a:gd name="connsiteX3" fmla="*/ 3810 w 5703570"/>
                <a:gd name="connsiteY3" fmla="*/ 175260 h 2148840"/>
                <a:gd name="connsiteX4" fmla="*/ 0 w 5703570"/>
                <a:gd name="connsiteY4" fmla="*/ 255270 h 2148840"/>
                <a:gd name="connsiteX5" fmla="*/ 3810 w 5703570"/>
                <a:gd name="connsiteY5" fmla="*/ 377190 h 2148840"/>
                <a:gd name="connsiteX6" fmla="*/ 7620 w 5703570"/>
                <a:gd name="connsiteY6" fmla="*/ 445770 h 2148840"/>
                <a:gd name="connsiteX7" fmla="*/ 11430 w 5703570"/>
                <a:gd name="connsiteY7" fmla="*/ 464820 h 2148840"/>
                <a:gd name="connsiteX8" fmla="*/ 19050 w 5703570"/>
                <a:gd name="connsiteY8" fmla="*/ 491490 h 2148840"/>
                <a:gd name="connsiteX9" fmla="*/ 22860 w 5703570"/>
                <a:gd name="connsiteY9" fmla="*/ 1131570 h 2148840"/>
                <a:gd name="connsiteX10" fmla="*/ 26670 w 5703570"/>
                <a:gd name="connsiteY10" fmla="*/ 1158240 h 2148840"/>
                <a:gd name="connsiteX11" fmla="*/ 34290 w 5703570"/>
                <a:gd name="connsiteY11" fmla="*/ 1184910 h 2148840"/>
                <a:gd name="connsiteX12" fmla="*/ 34290 w 5703570"/>
                <a:gd name="connsiteY12" fmla="*/ 1291590 h 2148840"/>
                <a:gd name="connsiteX13" fmla="*/ 49530 w 5703570"/>
                <a:gd name="connsiteY13" fmla="*/ 1299210 h 2148840"/>
                <a:gd name="connsiteX14" fmla="*/ 87630 w 5703570"/>
                <a:gd name="connsiteY14" fmla="*/ 1310640 h 2148840"/>
                <a:gd name="connsiteX15" fmla="*/ 110490 w 5703570"/>
                <a:gd name="connsiteY15" fmla="*/ 1325880 h 2148840"/>
                <a:gd name="connsiteX16" fmla="*/ 144780 w 5703570"/>
                <a:gd name="connsiteY16" fmla="*/ 1337310 h 2148840"/>
                <a:gd name="connsiteX17" fmla="*/ 156210 w 5703570"/>
                <a:gd name="connsiteY17" fmla="*/ 1341120 h 2148840"/>
                <a:gd name="connsiteX18" fmla="*/ 175260 w 5703570"/>
                <a:gd name="connsiteY18" fmla="*/ 1344930 h 2148840"/>
                <a:gd name="connsiteX19" fmla="*/ 190500 w 5703570"/>
                <a:gd name="connsiteY19" fmla="*/ 1348740 h 2148840"/>
                <a:gd name="connsiteX20" fmla="*/ 236220 w 5703570"/>
                <a:gd name="connsiteY20" fmla="*/ 1352550 h 2148840"/>
                <a:gd name="connsiteX21" fmla="*/ 259080 w 5703570"/>
                <a:gd name="connsiteY21" fmla="*/ 1367790 h 2148840"/>
                <a:gd name="connsiteX22" fmla="*/ 274320 w 5703570"/>
                <a:gd name="connsiteY22" fmla="*/ 1371600 h 2148840"/>
                <a:gd name="connsiteX23" fmla="*/ 316230 w 5703570"/>
                <a:gd name="connsiteY23" fmla="*/ 1379220 h 2148840"/>
                <a:gd name="connsiteX24" fmla="*/ 331470 w 5703570"/>
                <a:gd name="connsiteY24" fmla="*/ 1386840 h 2148840"/>
                <a:gd name="connsiteX25" fmla="*/ 354330 w 5703570"/>
                <a:gd name="connsiteY25" fmla="*/ 1390650 h 2148840"/>
                <a:gd name="connsiteX26" fmla="*/ 388620 w 5703570"/>
                <a:gd name="connsiteY26" fmla="*/ 1394460 h 2148840"/>
                <a:gd name="connsiteX27" fmla="*/ 415290 w 5703570"/>
                <a:gd name="connsiteY27" fmla="*/ 1398270 h 2148840"/>
                <a:gd name="connsiteX28" fmla="*/ 426720 w 5703570"/>
                <a:gd name="connsiteY28" fmla="*/ 1405890 h 2148840"/>
                <a:gd name="connsiteX29" fmla="*/ 476250 w 5703570"/>
                <a:gd name="connsiteY29" fmla="*/ 1421130 h 2148840"/>
                <a:gd name="connsiteX30" fmla="*/ 495300 w 5703570"/>
                <a:gd name="connsiteY30" fmla="*/ 1428750 h 2148840"/>
                <a:gd name="connsiteX31" fmla="*/ 506730 w 5703570"/>
                <a:gd name="connsiteY31" fmla="*/ 1432560 h 2148840"/>
                <a:gd name="connsiteX32" fmla="*/ 529590 w 5703570"/>
                <a:gd name="connsiteY32" fmla="*/ 1443990 h 2148840"/>
                <a:gd name="connsiteX33" fmla="*/ 556260 w 5703570"/>
                <a:gd name="connsiteY33" fmla="*/ 1451610 h 2148840"/>
                <a:gd name="connsiteX34" fmla="*/ 567690 w 5703570"/>
                <a:gd name="connsiteY34" fmla="*/ 1459230 h 2148840"/>
                <a:gd name="connsiteX35" fmla="*/ 632460 w 5703570"/>
                <a:gd name="connsiteY35" fmla="*/ 1474470 h 2148840"/>
                <a:gd name="connsiteX36" fmla="*/ 662940 w 5703570"/>
                <a:gd name="connsiteY36" fmla="*/ 1482090 h 2148840"/>
                <a:gd name="connsiteX37" fmla="*/ 701040 w 5703570"/>
                <a:gd name="connsiteY37" fmla="*/ 1489710 h 2148840"/>
                <a:gd name="connsiteX38" fmla="*/ 712470 w 5703570"/>
                <a:gd name="connsiteY38" fmla="*/ 1493520 h 2148840"/>
                <a:gd name="connsiteX39" fmla="*/ 727710 w 5703570"/>
                <a:gd name="connsiteY39" fmla="*/ 1501140 h 2148840"/>
                <a:gd name="connsiteX40" fmla="*/ 754380 w 5703570"/>
                <a:gd name="connsiteY40" fmla="*/ 1504950 h 2148840"/>
                <a:gd name="connsiteX41" fmla="*/ 769620 w 5703570"/>
                <a:gd name="connsiteY41" fmla="*/ 1512570 h 2148840"/>
                <a:gd name="connsiteX42" fmla="*/ 842010 w 5703570"/>
                <a:gd name="connsiteY42" fmla="*/ 1531620 h 2148840"/>
                <a:gd name="connsiteX43" fmla="*/ 864870 w 5703570"/>
                <a:gd name="connsiteY43" fmla="*/ 1539240 h 2148840"/>
                <a:gd name="connsiteX44" fmla="*/ 876300 w 5703570"/>
                <a:gd name="connsiteY44" fmla="*/ 1543050 h 2148840"/>
                <a:gd name="connsiteX45" fmla="*/ 891540 w 5703570"/>
                <a:gd name="connsiteY45" fmla="*/ 1550670 h 2148840"/>
                <a:gd name="connsiteX46" fmla="*/ 906780 w 5703570"/>
                <a:gd name="connsiteY46" fmla="*/ 1562100 h 2148840"/>
                <a:gd name="connsiteX47" fmla="*/ 925830 w 5703570"/>
                <a:gd name="connsiteY47" fmla="*/ 1569720 h 2148840"/>
                <a:gd name="connsiteX48" fmla="*/ 937260 w 5703570"/>
                <a:gd name="connsiteY48" fmla="*/ 1577340 h 2148840"/>
                <a:gd name="connsiteX49" fmla="*/ 948690 w 5703570"/>
                <a:gd name="connsiteY49" fmla="*/ 1581150 h 2148840"/>
                <a:gd name="connsiteX50" fmla="*/ 971550 w 5703570"/>
                <a:gd name="connsiteY50" fmla="*/ 1596390 h 2148840"/>
                <a:gd name="connsiteX51" fmla="*/ 1028700 w 5703570"/>
                <a:gd name="connsiteY51" fmla="*/ 1623060 h 2148840"/>
                <a:gd name="connsiteX52" fmla="*/ 1047750 w 5703570"/>
                <a:gd name="connsiteY52" fmla="*/ 1634490 h 2148840"/>
                <a:gd name="connsiteX53" fmla="*/ 1078230 w 5703570"/>
                <a:gd name="connsiteY53" fmla="*/ 1645920 h 2148840"/>
                <a:gd name="connsiteX54" fmla="*/ 1123950 w 5703570"/>
                <a:gd name="connsiteY54" fmla="*/ 1664970 h 2148840"/>
                <a:gd name="connsiteX55" fmla="*/ 1165860 w 5703570"/>
                <a:gd name="connsiteY55" fmla="*/ 1676400 h 2148840"/>
                <a:gd name="connsiteX56" fmla="*/ 1192530 w 5703570"/>
                <a:gd name="connsiteY56" fmla="*/ 1684020 h 2148840"/>
                <a:gd name="connsiteX57" fmla="*/ 1257300 w 5703570"/>
                <a:gd name="connsiteY57" fmla="*/ 1691640 h 2148840"/>
                <a:gd name="connsiteX58" fmla="*/ 1299210 w 5703570"/>
                <a:gd name="connsiteY58" fmla="*/ 1703070 h 2148840"/>
                <a:gd name="connsiteX59" fmla="*/ 1367790 w 5703570"/>
                <a:gd name="connsiteY59" fmla="*/ 1714500 h 2148840"/>
                <a:gd name="connsiteX60" fmla="*/ 1440180 w 5703570"/>
                <a:gd name="connsiteY60" fmla="*/ 1733550 h 2148840"/>
                <a:gd name="connsiteX61" fmla="*/ 1466850 w 5703570"/>
                <a:gd name="connsiteY61" fmla="*/ 1741170 h 2148840"/>
                <a:gd name="connsiteX62" fmla="*/ 1520190 w 5703570"/>
                <a:gd name="connsiteY62" fmla="*/ 1752600 h 2148840"/>
                <a:gd name="connsiteX63" fmla="*/ 1543050 w 5703570"/>
                <a:gd name="connsiteY63" fmla="*/ 1760220 h 2148840"/>
                <a:gd name="connsiteX64" fmla="*/ 1569720 w 5703570"/>
                <a:gd name="connsiteY64" fmla="*/ 1767840 h 2148840"/>
                <a:gd name="connsiteX65" fmla="*/ 1600200 w 5703570"/>
                <a:gd name="connsiteY65" fmla="*/ 1779270 h 2148840"/>
                <a:gd name="connsiteX66" fmla="*/ 1623060 w 5703570"/>
                <a:gd name="connsiteY66" fmla="*/ 1786890 h 2148840"/>
                <a:gd name="connsiteX67" fmla="*/ 1649730 w 5703570"/>
                <a:gd name="connsiteY67" fmla="*/ 1798320 h 2148840"/>
                <a:gd name="connsiteX68" fmla="*/ 1695450 w 5703570"/>
                <a:gd name="connsiteY68" fmla="*/ 1805940 h 2148840"/>
                <a:gd name="connsiteX69" fmla="*/ 1802130 w 5703570"/>
                <a:gd name="connsiteY69" fmla="*/ 1840230 h 2148840"/>
                <a:gd name="connsiteX70" fmla="*/ 1824990 w 5703570"/>
                <a:gd name="connsiteY70" fmla="*/ 1844040 h 2148840"/>
                <a:gd name="connsiteX71" fmla="*/ 1897380 w 5703570"/>
                <a:gd name="connsiteY71" fmla="*/ 1870710 h 2148840"/>
                <a:gd name="connsiteX72" fmla="*/ 1931670 w 5703570"/>
                <a:gd name="connsiteY72" fmla="*/ 1878330 h 2148840"/>
                <a:gd name="connsiteX73" fmla="*/ 1962150 w 5703570"/>
                <a:gd name="connsiteY73" fmla="*/ 1889760 h 2148840"/>
                <a:gd name="connsiteX74" fmla="*/ 1981200 w 5703570"/>
                <a:gd name="connsiteY74" fmla="*/ 1893570 h 2148840"/>
                <a:gd name="connsiteX75" fmla="*/ 2030730 w 5703570"/>
                <a:gd name="connsiteY75" fmla="*/ 1912620 h 2148840"/>
                <a:gd name="connsiteX76" fmla="*/ 2076450 w 5703570"/>
                <a:gd name="connsiteY76" fmla="*/ 1927860 h 2148840"/>
                <a:gd name="connsiteX77" fmla="*/ 2137410 w 5703570"/>
                <a:gd name="connsiteY77" fmla="*/ 1946910 h 2148840"/>
                <a:gd name="connsiteX78" fmla="*/ 2160270 w 5703570"/>
                <a:gd name="connsiteY78" fmla="*/ 1950720 h 2148840"/>
                <a:gd name="connsiteX79" fmla="*/ 2190750 w 5703570"/>
                <a:gd name="connsiteY79" fmla="*/ 1962150 h 2148840"/>
                <a:gd name="connsiteX80" fmla="*/ 2286000 w 5703570"/>
                <a:gd name="connsiteY80" fmla="*/ 1981200 h 2148840"/>
                <a:gd name="connsiteX81" fmla="*/ 2346960 w 5703570"/>
                <a:gd name="connsiteY81" fmla="*/ 1996440 h 2148840"/>
                <a:gd name="connsiteX82" fmla="*/ 2388870 w 5703570"/>
                <a:gd name="connsiteY82" fmla="*/ 2007870 h 2148840"/>
                <a:gd name="connsiteX83" fmla="*/ 2423160 w 5703570"/>
                <a:gd name="connsiteY83" fmla="*/ 2019300 h 2148840"/>
                <a:gd name="connsiteX84" fmla="*/ 2446020 w 5703570"/>
                <a:gd name="connsiteY84" fmla="*/ 2026920 h 2148840"/>
                <a:gd name="connsiteX85" fmla="*/ 2514600 w 5703570"/>
                <a:gd name="connsiteY85" fmla="*/ 2038350 h 2148840"/>
                <a:gd name="connsiteX86" fmla="*/ 2537460 w 5703570"/>
                <a:gd name="connsiteY86" fmla="*/ 2042160 h 2148840"/>
                <a:gd name="connsiteX87" fmla="*/ 2598420 w 5703570"/>
                <a:gd name="connsiteY87" fmla="*/ 2049780 h 2148840"/>
                <a:gd name="connsiteX88" fmla="*/ 2628900 w 5703570"/>
                <a:gd name="connsiteY88" fmla="*/ 2057400 h 2148840"/>
                <a:gd name="connsiteX89" fmla="*/ 2655570 w 5703570"/>
                <a:gd name="connsiteY89" fmla="*/ 2065020 h 2148840"/>
                <a:gd name="connsiteX90" fmla="*/ 2689860 w 5703570"/>
                <a:gd name="connsiteY90" fmla="*/ 2068830 h 2148840"/>
                <a:gd name="connsiteX91" fmla="*/ 2731770 w 5703570"/>
                <a:gd name="connsiteY91" fmla="*/ 2076450 h 2148840"/>
                <a:gd name="connsiteX92" fmla="*/ 2758440 w 5703570"/>
                <a:gd name="connsiteY92" fmla="*/ 2080260 h 2148840"/>
                <a:gd name="connsiteX93" fmla="*/ 2800350 w 5703570"/>
                <a:gd name="connsiteY93" fmla="*/ 2084070 h 2148840"/>
                <a:gd name="connsiteX94" fmla="*/ 2846070 w 5703570"/>
                <a:gd name="connsiteY94" fmla="*/ 2091690 h 2148840"/>
                <a:gd name="connsiteX95" fmla="*/ 2880360 w 5703570"/>
                <a:gd name="connsiteY95" fmla="*/ 2095500 h 2148840"/>
                <a:gd name="connsiteX96" fmla="*/ 2937510 w 5703570"/>
                <a:gd name="connsiteY96" fmla="*/ 2103120 h 2148840"/>
                <a:gd name="connsiteX97" fmla="*/ 3089910 w 5703570"/>
                <a:gd name="connsiteY97" fmla="*/ 2106930 h 2148840"/>
                <a:gd name="connsiteX98" fmla="*/ 3147060 w 5703570"/>
                <a:gd name="connsiteY98" fmla="*/ 2110740 h 2148840"/>
                <a:gd name="connsiteX99" fmla="*/ 3169920 w 5703570"/>
                <a:gd name="connsiteY99" fmla="*/ 2118360 h 2148840"/>
                <a:gd name="connsiteX100" fmla="*/ 3200400 w 5703570"/>
                <a:gd name="connsiteY100" fmla="*/ 2122170 h 2148840"/>
                <a:gd name="connsiteX101" fmla="*/ 3219450 w 5703570"/>
                <a:gd name="connsiteY101" fmla="*/ 2129790 h 2148840"/>
                <a:gd name="connsiteX102" fmla="*/ 3276600 w 5703570"/>
                <a:gd name="connsiteY102" fmla="*/ 2137410 h 2148840"/>
                <a:gd name="connsiteX103" fmla="*/ 3379470 w 5703570"/>
                <a:gd name="connsiteY103" fmla="*/ 2145030 h 2148840"/>
                <a:gd name="connsiteX104" fmla="*/ 3409950 w 5703570"/>
                <a:gd name="connsiteY104" fmla="*/ 2148840 h 2148840"/>
                <a:gd name="connsiteX105" fmla="*/ 3646170 w 5703570"/>
                <a:gd name="connsiteY105" fmla="*/ 2141220 h 2148840"/>
                <a:gd name="connsiteX106" fmla="*/ 3665220 w 5703570"/>
                <a:gd name="connsiteY106" fmla="*/ 2137410 h 2148840"/>
                <a:gd name="connsiteX107" fmla="*/ 3691890 w 5703570"/>
                <a:gd name="connsiteY107" fmla="*/ 2133600 h 2148840"/>
                <a:gd name="connsiteX108" fmla="*/ 3760470 w 5703570"/>
                <a:gd name="connsiteY108" fmla="*/ 2106930 h 2148840"/>
                <a:gd name="connsiteX109" fmla="*/ 3779520 w 5703570"/>
                <a:gd name="connsiteY109" fmla="*/ 2099310 h 2148840"/>
                <a:gd name="connsiteX110" fmla="*/ 3825240 w 5703570"/>
                <a:gd name="connsiteY110" fmla="*/ 2084070 h 2148840"/>
                <a:gd name="connsiteX111" fmla="*/ 3859530 w 5703570"/>
                <a:gd name="connsiteY111" fmla="*/ 2072640 h 2148840"/>
                <a:gd name="connsiteX112" fmla="*/ 3878580 w 5703570"/>
                <a:gd name="connsiteY112" fmla="*/ 2065020 h 2148840"/>
                <a:gd name="connsiteX113" fmla="*/ 3939540 w 5703570"/>
                <a:gd name="connsiteY113" fmla="*/ 2053590 h 2148840"/>
                <a:gd name="connsiteX114" fmla="*/ 3962400 w 5703570"/>
                <a:gd name="connsiteY114" fmla="*/ 2045970 h 2148840"/>
                <a:gd name="connsiteX115" fmla="*/ 4027170 w 5703570"/>
                <a:gd name="connsiteY115" fmla="*/ 2030730 h 2148840"/>
                <a:gd name="connsiteX116" fmla="*/ 4232910 w 5703570"/>
                <a:gd name="connsiteY116" fmla="*/ 1954530 h 2148840"/>
                <a:gd name="connsiteX117" fmla="*/ 4351020 w 5703570"/>
                <a:gd name="connsiteY117" fmla="*/ 1893570 h 2148840"/>
                <a:gd name="connsiteX118" fmla="*/ 4850130 w 5703570"/>
                <a:gd name="connsiteY118" fmla="*/ 1543050 h 2148840"/>
                <a:gd name="connsiteX119" fmla="*/ 4922520 w 5703570"/>
                <a:gd name="connsiteY119" fmla="*/ 1482090 h 2148840"/>
                <a:gd name="connsiteX120" fmla="*/ 5135880 w 5703570"/>
                <a:gd name="connsiteY120" fmla="*/ 1253490 h 2148840"/>
                <a:gd name="connsiteX121" fmla="*/ 5250180 w 5703570"/>
                <a:gd name="connsiteY121" fmla="*/ 1131570 h 2148840"/>
                <a:gd name="connsiteX122" fmla="*/ 5303520 w 5703570"/>
                <a:gd name="connsiteY122" fmla="*/ 1059180 h 2148840"/>
                <a:gd name="connsiteX123" fmla="*/ 5528310 w 5703570"/>
                <a:gd name="connsiteY123" fmla="*/ 678180 h 2148840"/>
                <a:gd name="connsiteX124" fmla="*/ 5593080 w 5703570"/>
                <a:gd name="connsiteY124" fmla="*/ 495300 h 2148840"/>
                <a:gd name="connsiteX125" fmla="*/ 5623560 w 5703570"/>
                <a:gd name="connsiteY125" fmla="*/ 422910 h 2148840"/>
                <a:gd name="connsiteX126" fmla="*/ 5669280 w 5703570"/>
                <a:gd name="connsiteY126" fmla="*/ 232410 h 2148840"/>
                <a:gd name="connsiteX127" fmla="*/ 5684520 w 5703570"/>
                <a:gd name="connsiteY127" fmla="*/ 175260 h 2148840"/>
                <a:gd name="connsiteX128" fmla="*/ 5695950 w 5703570"/>
                <a:gd name="connsiteY128" fmla="*/ 118110 h 2148840"/>
                <a:gd name="connsiteX129" fmla="*/ 5703570 w 5703570"/>
                <a:gd name="connsiteY129" fmla="*/ 72390 h 2148840"/>
                <a:gd name="connsiteX130" fmla="*/ 5695950 w 5703570"/>
                <a:gd name="connsiteY130" fmla="*/ 22860 h 2148840"/>
                <a:gd name="connsiteX131" fmla="*/ 5657850 w 5703570"/>
                <a:gd name="connsiteY131" fmla="*/ 19050 h 2148840"/>
                <a:gd name="connsiteX132" fmla="*/ 5608320 w 5703570"/>
                <a:gd name="connsiteY132" fmla="*/ 15240 h 2148840"/>
                <a:gd name="connsiteX133" fmla="*/ 5497830 w 5703570"/>
                <a:gd name="connsiteY133" fmla="*/ 11430 h 2148840"/>
                <a:gd name="connsiteX134" fmla="*/ 5433060 w 5703570"/>
                <a:gd name="connsiteY134" fmla="*/ 7620 h 2148840"/>
                <a:gd name="connsiteX135" fmla="*/ 5417820 w 5703570"/>
                <a:gd name="connsiteY135" fmla="*/ 11430 h 2148840"/>
                <a:gd name="connsiteX136" fmla="*/ 5227320 w 5703570"/>
                <a:gd name="connsiteY136" fmla="*/ 22860 h 2148840"/>
                <a:gd name="connsiteX137" fmla="*/ 5185410 w 5703570"/>
                <a:gd name="connsiteY137" fmla="*/ 30480 h 2148840"/>
                <a:gd name="connsiteX138" fmla="*/ 5128260 w 5703570"/>
                <a:gd name="connsiteY138" fmla="*/ 34290 h 2148840"/>
                <a:gd name="connsiteX139" fmla="*/ 4972050 w 5703570"/>
                <a:gd name="connsiteY139" fmla="*/ 30480 h 2148840"/>
                <a:gd name="connsiteX140" fmla="*/ 4911090 w 5703570"/>
                <a:gd name="connsiteY140" fmla="*/ 26670 h 2148840"/>
                <a:gd name="connsiteX141" fmla="*/ 4892040 w 5703570"/>
                <a:gd name="connsiteY141" fmla="*/ 19050 h 2148840"/>
                <a:gd name="connsiteX142" fmla="*/ 4815840 w 5703570"/>
                <a:gd name="connsiteY142" fmla="*/ 7620 h 2148840"/>
                <a:gd name="connsiteX143" fmla="*/ 4613910 w 5703570"/>
                <a:gd name="connsiteY143" fmla="*/ 15240 h 2148840"/>
                <a:gd name="connsiteX144" fmla="*/ 4579620 w 5703570"/>
                <a:gd name="connsiteY144" fmla="*/ 19050 h 2148840"/>
                <a:gd name="connsiteX145" fmla="*/ 4537710 w 5703570"/>
                <a:gd name="connsiteY145" fmla="*/ 22860 h 2148840"/>
                <a:gd name="connsiteX146" fmla="*/ 4472940 w 5703570"/>
                <a:gd name="connsiteY146" fmla="*/ 30480 h 2148840"/>
                <a:gd name="connsiteX147" fmla="*/ 4423410 w 5703570"/>
                <a:gd name="connsiteY147" fmla="*/ 41910 h 2148840"/>
                <a:gd name="connsiteX148" fmla="*/ 4358640 w 5703570"/>
                <a:gd name="connsiteY148" fmla="*/ 49530 h 2148840"/>
                <a:gd name="connsiteX149" fmla="*/ 4118610 w 5703570"/>
                <a:gd name="connsiteY149" fmla="*/ 41910 h 2148840"/>
                <a:gd name="connsiteX150" fmla="*/ 4015740 w 5703570"/>
                <a:gd name="connsiteY150" fmla="*/ 30480 h 2148840"/>
                <a:gd name="connsiteX151" fmla="*/ 3943350 w 5703570"/>
                <a:gd name="connsiteY151" fmla="*/ 26670 h 2148840"/>
                <a:gd name="connsiteX152" fmla="*/ 3790950 w 5703570"/>
                <a:gd name="connsiteY152" fmla="*/ 30480 h 2148840"/>
                <a:gd name="connsiteX153" fmla="*/ 3710940 w 5703570"/>
                <a:gd name="connsiteY153" fmla="*/ 38100 h 2148840"/>
                <a:gd name="connsiteX154" fmla="*/ 3387090 w 5703570"/>
                <a:gd name="connsiteY154" fmla="*/ 41910 h 2148840"/>
                <a:gd name="connsiteX155" fmla="*/ 3345180 w 5703570"/>
                <a:gd name="connsiteY155" fmla="*/ 53340 h 2148840"/>
                <a:gd name="connsiteX156" fmla="*/ 3314700 w 5703570"/>
                <a:gd name="connsiteY156" fmla="*/ 60960 h 2148840"/>
                <a:gd name="connsiteX157" fmla="*/ 3223260 w 5703570"/>
                <a:gd name="connsiteY157" fmla="*/ 53340 h 2148840"/>
                <a:gd name="connsiteX158" fmla="*/ 3169920 w 5703570"/>
                <a:gd name="connsiteY158" fmla="*/ 45720 h 2148840"/>
                <a:gd name="connsiteX159" fmla="*/ 3131820 w 5703570"/>
                <a:gd name="connsiteY159" fmla="*/ 41910 h 2148840"/>
                <a:gd name="connsiteX160" fmla="*/ 3101340 w 5703570"/>
                <a:gd name="connsiteY160" fmla="*/ 38100 h 2148840"/>
                <a:gd name="connsiteX161" fmla="*/ 2990850 w 5703570"/>
                <a:gd name="connsiteY161" fmla="*/ 34290 h 2148840"/>
                <a:gd name="connsiteX162" fmla="*/ 2933700 w 5703570"/>
                <a:gd name="connsiteY162" fmla="*/ 30480 h 2148840"/>
                <a:gd name="connsiteX163" fmla="*/ 2891790 w 5703570"/>
                <a:gd name="connsiteY163" fmla="*/ 19050 h 2148840"/>
                <a:gd name="connsiteX164" fmla="*/ 2846070 w 5703570"/>
                <a:gd name="connsiteY164" fmla="*/ 15240 h 2148840"/>
                <a:gd name="connsiteX165" fmla="*/ 2830830 w 5703570"/>
                <a:gd name="connsiteY165" fmla="*/ 11430 h 2148840"/>
                <a:gd name="connsiteX166" fmla="*/ 2781300 w 5703570"/>
                <a:gd name="connsiteY166" fmla="*/ 3810 h 2148840"/>
                <a:gd name="connsiteX167" fmla="*/ 2606040 w 5703570"/>
                <a:gd name="connsiteY167" fmla="*/ 15240 h 2148840"/>
                <a:gd name="connsiteX168" fmla="*/ 2586990 w 5703570"/>
                <a:gd name="connsiteY168" fmla="*/ 19050 h 2148840"/>
                <a:gd name="connsiteX169" fmla="*/ 2495550 w 5703570"/>
                <a:gd name="connsiteY169" fmla="*/ 26670 h 2148840"/>
                <a:gd name="connsiteX170" fmla="*/ 2289810 w 5703570"/>
                <a:gd name="connsiteY170" fmla="*/ 30480 h 2148840"/>
                <a:gd name="connsiteX171" fmla="*/ 2240280 w 5703570"/>
                <a:gd name="connsiteY171" fmla="*/ 34290 h 2148840"/>
                <a:gd name="connsiteX172" fmla="*/ 2087880 w 5703570"/>
                <a:gd name="connsiteY172" fmla="*/ 15240 h 2148840"/>
                <a:gd name="connsiteX173" fmla="*/ 2076450 w 5703570"/>
                <a:gd name="connsiteY173" fmla="*/ 7620 h 2148840"/>
                <a:gd name="connsiteX174" fmla="*/ 2042160 w 5703570"/>
                <a:gd name="connsiteY174" fmla="*/ 3810 h 2148840"/>
                <a:gd name="connsiteX175" fmla="*/ 1954530 w 5703570"/>
                <a:gd name="connsiteY175" fmla="*/ 0 h 2148840"/>
                <a:gd name="connsiteX176" fmla="*/ 1840230 w 5703570"/>
                <a:gd name="connsiteY176" fmla="*/ 3810 h 2148840"/>
                <a:gd name="connsiteX177" fmla="*/ 1813560 w 5703570"/>
                <a:gd name="connsiteY177" fmla="*/ 7620 h 2148840"/>
                <a:gd name="connsiteX178" fmla="*/ 1756410 w 5703570"/>
                <a:gd name="connsiteY178" fmla="*/ 11430 h 2148840"/>
                <a:gd name="connsiteX179" fmla="*/ 1706880 w 5703570"/>
                <a:gd name="connsiteY179" fmla="*/ 15240 h 2148840"/>
                <a:gd name="connsiteX180" fmla="*/ 1379220 w 5703570"/>
                <a:gd name="connsiteY180" fmla="*/ 11430 h 2148840"/>
                <a:gd name="connsiteX181" fmla="*/ 457200 w 5703570"/>
                <a:gd name="connsiteY181" fmla="*/ 19050 h 2148840"/>
                <a:gd name="connsiteX182" fmla="*/ 60960 w 5703570"/>
                <a:gd name="connsiteY182" fmla="*/ 7620 h 2148840"/>
                <a:gd name="connsiteX183" fmla="*/ 49530 w 5703570"/>
                <a:gd name="connsiteY183" fmla="*/ 3810 h 2148840"/>
                <a:gd name="connsiteX184" fmla="*/ 0 w 5703570"/>
                <a:gd name="connsiteY184" fmla="*/ 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03570" h="2148840">
                  <a:moveTo>
                    <a:pt x="0" y="0"/>
                  </a:moveTo>
                  <a:lnTo>
                    <a:pt x="0" y="0"/>
                  </a:lnTo>
                  <a:cubicBezTo>
                    <a:pt x="3172" y="38060"/>
                    <a:pt x="7620" y="85331"/>
                    <a:pt x="7620" y="121920"/>
                  </a:cubicBezTo>
                  <a:cubicBezTo>
                    <a:pt x="7620" y="139745"/>
                    <a:pt x="4827" y="157464"/>
                    <a:pt x="3810" y="175260"/>
                  </a:cubicBezTo>
                  <a:cubicBezTo>
                    <a:pt x="2287" y="201917"/>
                    <a:pt x="1270" y="228600"/>
                    <a:pt x="0" y="255270"/>
                  </a:cubicBezTo>
                  <a:cubicBezTo>
                    <a:pt x="1270" y="295910"/>
                    <a:pt x="2185" y="336563"/>
                    <a:pt x="3810" y="377190"/>
                  </a:cubicBezTo>
                  <a:cubicBezTo>
                    <a:pt x="4725" y="400067"/>
                    <a:pt x="5637" y="422961"/>
                    <a:pt x="7620" y="445770"/>
                  </a:cubicBezTo>
                  <a:cubicBezTo>
                    <a:pt x="8181" y="452221"/>
                    <a:pt x="10025" y="458498"/>
                    <a:pt x="11430" y="464820"/>
                  </a:cubicBezTo>
                  <a:cubicBezTo>
                    <a:pt x="14619" y="479172"/>
                    <a:pt x="14807" y="478762"/>
                    <a:pt x="19050" y="491490"/>
                  </a:cubicBezTo>
                  <a:cubicBezTo>
                    <a:pt x="20320" y="704850"/>
                    <a:pt x="20422" y="918220"/>
                    <a:pt x="22860" y="1131570"/>
                  </a:cubicBezTo>
                  <a:cubicBezTo>
                    <a:pt x="22963" y="1140550"/>
                    <a:pt x="24788" y="1149459"/>
                    <a:pt x="26670" y="1158240"/>
                  </a:cubicBezTo>
                  <a:cubicBezTo>
                    <a:pt x="28607" y="1167281"/>
                    <a:pt x="31750" y="1176020"/>
                    <a:pt x="34290" y="1184910"/>
                  </a:cubicBezTo>
                  <a:cubicBezTo>
                    <a:pt x="32029" y="1214307"/>
                    <a:pt x="25905" y="1263079"/>
                    <a:pt x="34290" y="1291590"/>
                  </a:cubicBezTo>
                  <a:cubicBezTo>
                    <a:pt x="35893" y="1297039"/>
                    <a:pt x="44142" y="1297414"/>
                    <a:pt x="49530" y="1299210"/>
                  </a:cubicBezTo>
                  <a:cubicBezTo>
                    <a:pt x="75203" y="1307768"/>
                    <a:pt x="62655" y="1297017"/>
                    <a:pt x="87630" y="1310640"/>
                  </a:cubicBezTo>
                  <a:cubicBezTo>
                    <a:pt x="95670" y="1315025"/>
                    <a:pt x="101802" y="1322984"/>
                    <a:pt x="110490" y="1325880"/>
                  </a:cubicBezTo>
                  <a:lnTo>
                    <a:pt x="144780" y="1337310"/>
                  </a:lnTo>
                  <a:cubicBezTo>
                    <a:pt x="148590" y="1338580"/>
                    <a:pt x="152272" y="1340332"/>
                    <a:pt x="156210" y="1341120"/>
                  </a:cubicBezTo>
                  <a:cubicBezTo>
                    <a:pt x="162560" y="1342390"/>
                    <a:pt x="168938" y="1343525"/>
                    <a:pt x="175260" y="1344930"/>
                  </a:cubicBezTo>
                  <a:cubicBezTo>
                    <a:pt x="180372" y="1346066"/>
                    <a:pt x="185304" y="1348091"/>
                    <a:pt x="190500" y="1348740"/>
                  </a:cubicBezTo>
                  <a:cubicBezTo>
                    <a:pt x="205675" y="1350637"/>
                    <a:pt x="220980" y="1351280"/>
                    <a:pt x="236220" y="1352550"/>
                  </a:cubicBezTo>
                  <a:cubicBezTo>
                    <a:pt x="271907" y="1364446"/>
                    <a:pt x="219125" y="1344958"/>
                    <a:pt x="259080" y="1367790"/>
                  </a:cubicBezTo>
                  <a:cubicBezTo>
                    <a:pt x="263626" y="1370388"/>
                    <a:pt x="269285" y="1370161"/>
                    <a:pt x="274320" y="1371600"/>
                  </a:cubicBezTo>
                  <a:cubicBezTo>
                    <a:pt x="301728" y="1379431"/>
                    <a:pt x="265793" y="1372915"/>
                    <a:pt x="316230" y="1379220"/>
                  </a:cubicBezTo>
                  <a:cubicBezTo>
                    <a:pt x="321310" y="1381760"/>
                    <a:pt x="326030" y="1385208"/>
                    <a:pt x="331470" y="1386840"/>
                  </a:cubicBezTo>
                  <a:cubicBezTo>
                    <a:pt x="338869" y="1389060"/>
                    <a:pt x="346673" y="1389629"/>
                    <a:pt x="354330" y="1390650"/>
                  </a:cubicBezTo>
                  <a:cubicBezTo>
                    <a:pt x="365729" y="1392170"/>
                    <a:pt x="377208" y="1393034"/>
                    <a:pt x="388620" y="1394460"/>
                  </a:cubicBezTo>
                  <a:cubicBezTo>
                    <a:pt x="397531" y="1395574"/>
                    <a:pt x="406400" y="1397000"/>
                    <a:pt x="415290" y="1398270"/>
                  </a:cubicBezTo>
                  <a:cubicBezTo>
                    <a:pt x="419100" y="1400810"/>
                    <a:pt x="422536" y="1404030"/>
                    <a:pt x="426720" y="1405890"/>
                  </a:cubicBezTo>
                  <a:cubicBezTo>
                    <a:pt x="442714" y="1412998"/>
                    <a:pt x="459984" y="1415030"/>
                    <a:pt x="476250" y="1421130"/>
                  </a:cubicBezTo>
                  <a:cubicBezTo>
                    <a:pt x="482654" y="1423531"/>
                    <a:pt x="488896" y="1426349"/>
                    <a:pt x="495300" y="1428750"/>
                  </a:cubicBezTo>
                  <a:cubicBezTo>
                    <a:pt x="499060" y="1430160"/>
                    <a:pt x="503060" y="1430929"/>
                    <a:pt x="506730" y="1432560"/>
                  </a:cubicBezTo>
                  <a:cubicBezTo>
                    <a:pt x="514515" y="1436020"/>
                    <a:pt x="521805" y="1440530"/>
                    <a:pt x="529590" y="1443990"/>
                  </a:cubicBezTo>
                  <a:cubicBezTo>
                    <a:pt x="536618" y="1447113"/>
                    <a:pt x="549341" y="1449880"/>
                    <a:pt x="556260" y="1451610"/>
                  </a:cubicBezTo>
                  <a:cubicBezTo>
                    <a:pt x="560070" y="1454150"/>
                    <a:pt x="563438" y="1457529"/>
                    <a:pt x="567690" y="1459230"/>
                  </a:cubicBezTo>
                  <a:cubicBezTo>
                    <a:pt x="585871" y="1466503"/>
                    <a:pt x="614629" y="1470508"/>
                    <a:pt x="632460" y="1474470"/>
                  </a:cubicBezTo>
                  <a:cubicBezTo>
                    <a:pt x="642683" y="1476742"/>
                    <a:pt x="652700" y="1479896"/>
                    <a:pt x="662940" y="1482090"/>
                  </a:cubicBezTo>
                  <a:cubicBezTo>
                    <a:pt x="692879" y="1488505"/>
                    <a:pt x="677009" y="1482844"/>
                    <a:pt x="701040" y="1489710"/>
                  </a:cubicBezTo>
                  <a:cubicBezTo>
                    <a:pt x="704902" y="1490813"/>
                    <a:pt x="708779" y="1491938"/>
                    <a:pt x="712470" y="1493520"/>
                  </a:cubicBezTo>
                  <a:cubicBezTo>
                    <a:pt x="717690" y="1495757"/>
                    <a:pt x="722231" y="1499646"/>
                    <a:pt x="727710" y="1501140"/>
                  </a:cubicBezTo>
                  <a:cubicBezTo>
                    <a:pt x="736374" y="1503503"/>
                    <a:pt x="745490" y="1503680"/>
                    <a:pt x="754380" y="1504950"/>
                  </a:cubicBezTo>
                  <a:cubicBezTo>
                    <a:pt x="759460" y="1507490"/>
                    <a:pt x="764282" y="1510629"/>
                    <a:pt x="769620" y="1512570"/>
                  </a:cubicBezTo>
                  <a:cubicBezTo>
                    <a:pt x="792492" y="1520887"/>
                    <a:pt x="819437" y="1524096"/>
                    <a:pt x="842010" y="1531620"/>
                  </a:cubicBezTo>
                  <a:lnTo>
                    <a:pt x="864870" y="1539240"/>
                  </a:lnTo>
                  <a:cubicBezTo>
                    <a:pt x="868680" y="1540510"/>
                    <a:pt x="872708" y="1541254"/>
                    <a:pt x="876300" y="1543050"/>
                  </a:cubicBezTo>
                  <a:cubicBezTo>
                    <a:pt x="881380" y="1545590"/>
                    <a:pt x="886724" y="1547660"/>
                    <a:pt x="891540" y="1550670"/>
                  </a:cubicBezTo>
                  <a:cubicBezTo>
                    <a:pt x="896925" y="1554035"/>
                    <a:pt x="901229" y="1559016"/>
                    <a:pt x="906780" y="1562100"/>
                  </a:cubicBezTo>
                  <a:cubicBezTo>
                    <a:pt x="912759" y="1565421"/>
                    <a:pt x="919713" y="1566661"/>
                    <a:pt x="925830" y="1569720"/>
                  </a:cubicBezTo>
                  <a:cubicBezTo>
                    <a:pt x="929926" y="1571768"/>
                    <a:pt x="933164" y="1575292"/>
                    <a:pt x="937260" y="1577340"/>
                  </a:cubicBezTo>
                  <a:cubicBezTo>
                    <a:pt x="940852" y="1579136"/>
                    <a:pt x="945179" y="1579200"/>
                    <a:pt x="948690" y="1581150"/>
                  </a:cubicBezTo>
                  <a:cubicBezTo>
                    <a:pt x="956696" y="1585598"/>
                    <a:pt x="963047" y="1592989"/>
                    <a:pt x="971550" y="1596390"/>
                  </a:cubicBezTo>
                  <a:cubicBezTo>
                    <a:pt x="993135" y="1605024"/>
                    <a:pt x="1006591" y="1609795"/>
                    <a:pt x="1028700" y="1623060"/>
                  </a:cubicBezTo>
                  <a:cubicBezTo>
                    <a:pt x="1035050" y="1626870"/>
                    <a:pt x="1041126" y="1631178"/>
                    <a:pt x="1047750" y="1634490"/>
                  </a:cubicBezTo>
                  <a:cubicBezTo>
                    <a:pt x="1060605" y="1640918"/>
                    <a:pt x="1066139" y="1641523"/>
                    <a:pt x="1078230" y="1645920"/>
                  </a:cubicBezTo>
                  <a:cubicBezTo>
                    <a:pt x="1160187" y="1675723"/>
                    <a:pt x="1074844" y="1643925"/>
                    <a:pt x="1123950" y="1664970"/>
                  </a:cubicBezTo>
                  <a:cubicBezTo>
                    <a:pt x="1134105" y="1669322"/>
                    <a:pt x="1160718" y="1675029"/>
                    <a:pt x="1165860" y="1676400"/>
                  </a:cubicBezTo>
                  <a:cubicBezTo>
                    <a:pt x="1174794" y="1678782"/>
                    <a:pt x="1183425" y="1682413"/>
                    <a:pt x="1192530" y="1684020"/>
                  </a:cubicBezTo>
                  <a:cubicBezTo>
                    <a:pt x="1221277" y="1689093"/>
                    <a:pt x="1230863" y="1685765"/>
                    <a:pt x="1257300" y="1691640"/>
                  </a:cubicBezTo>
                  <a:cubicBezTo>
                    <a:pt x="1271435" y="1694781"/>
                    <a:pt x="1285162" y="1699558"/>
                    <a:pt x="1299210" y="1703070"/>
                  </a:cubicBezTo>
                  <a:cubicBezTo>
                    <a:pt x="1316216" y="1707322"/>
                    <a:pt x="1359383" y="1713207"/>
                    <a:pt x="1367790" y="1714500"/>
                  </a:cubicBezTo>
                  <a:cubicBezTo>
                    <a:pt x="1422193" y="1734901"/>
                    <a:pt x="1373687" y="1718774"/>
                    <a:pt x="1440180" y="1733550"/>
                  </a:cubicBezTo>
                  <a:cubicBezTo>
                    <a:pt x="1449206" y="1735556"/>
                    <a:pt x="1457809" y="1739233"/>
                    <a:pt x="1466850" y="1741170"/>
                  </a:cubicBezTo>
                  <a:cubicBezTo>
                    <a:pt x="1521998" y="1752987"/>
                    <a:pt x="1464989" y="1735615"/>
                    <a:pt x="1520190" y="1752600"/>
                  </a:cubicBezTo>
                  <a:cubicBezTo>
                    <a:pt x="1527867" y="1754962"/>
                    <a:pt x="1535373" y="1757858"/>
                    <a:pt x="1543050" y="1760220"/>
                  </a:cubicBezTo>
                  <a:cubicBezTo>
                    <a:pt x="1551887" y="1762939"/>
                    <a:pt x="1560949" y="1764916"/>
                    <a:pt x="1569720" y="1767840"/>
                  </a:cubicBezTo>
                  <a:cubicBezTo>
                    <a:pt x="1580014" y="1771271"/>
                    <a:pt x="1589981" y="1775620"/>
                    <a:pt x="1600200" y="1779270"/>
                  </a:cubicBezTo>
                  <a:cubicBezTo>
                    <a:pt x="1607764" y="1781972"/>
                    <a:pt x="1615563" y="1784007"/>
                    <a:pt x="1623060" y="1786890"/>
                  </a:cubicBezTo>
                  <a:cubicBezTo>
                    <a:pt x="1632087" y="1790362"/>
                    <a:pt x="1640376" y="1795859"/>
                    <a:pt x="1649730" y="1798320"/>
                  </a:cubicBezTo>
                  <a:cubicBezTo>
                    <a:pt x="1664672" y="1802252"/>
                    <a:pt x="1680210" y="1803400"/>
                    <a:pt x="1695450" y="1805940"/>
                  </a:cubicBezTo>
                  <a:cubicBezTo>
                    <a:pt x="1724731" y="1816588"/>
                    <a:pt x="1774237" y="1835581"/>
                    <a:pt x="1802130" y="1840230"/>
                  </a:cubicBezTo>
                  <a:lnTo>
                    <a:pt x="1824990" y="1844040"/>
                  </a:lnTo>
                  <a:cubicBezTo>
                    <a:pt x="1855408" y="1857076"/>
                    <a:pt x="1860783" y="1860254"/>
                    <a:pt x="1897380" y="1870710"/>
                  </a:cubicBezTo>
                  <a:cubicBezTo>
                    <a:pt x="1908638" y="1873927"/>
                    <a:pt x="1920437" y="1875026"/>
                    <a:pt x="1931670" y="1878330"/>
                  </a:cubicBezTo>
                  <a:cubicBezTo>
                    <a:pt x="1942080" y="1881392"/>
                    <a:pt x="1951779" y="1886569"/>
                    <a:pt x="1962150" y="1889760"/>
                  </a:cubicBezTo>
                  <a:cubicBezTo>
                    <a:pt x="1968339" y="1891664"/>
                    <a:pt x="1974952" y="1891866"/>
                    <a:pt x="1981200" y="1893570"/>
                  </a:cubicBezTo>
                  <a:cubicBezTo>
                    <a:pt x="2010722" y="1901621"/>
                    <a:pt x="1999704" y="1901189"/>
                    <a:pt x="2030730" y="1912620"/>
                  </a:cubicBezTo>
                  <a:cubicBezTo>
                    <a:pt x="2045804" y="1918174"/>
                    <a:pt x="2061210" y="1922780"/>
                    <a:pt x="2076450" y="1927860"/>
                  </a:cubicBezTo>
                  <a:cubicBezTo>
                    <a:pt x="2089696" y="1932275"/>
                    <a:pt x="2128251" y="1945384"/>
                    <a:pt x="2137410" y="1946910"/>
                  </a:cubicBezTo>
                  <a:lnTo>
                    <a:pt x="2160270" y="1950720"/>
                  </a:lnTo>
                  <a:cubicBezTo>
                    <a:pt x="2163489" y="1952008"/>
                    <a:pt x="2184318" y="1960772"/>
                    <a:pt x="2190750" y="1962150"/>
                  </a:cubicBezTo>
                  <a:cubicBezTo>
                    <a:pt x="2222410" y="1968934"/>
                    <a:pt x="2255683" y="1969831"/>
                    <a:pt x="2286000" y="1981200"/>
                  </a:cubicBezTo>
                  <a:cubicBezTo>
                    <a:pt x="2326067" y="1996225"/>
                    <a:pt x="2305713" y="1991284"/>
                    <a:pt x="2346960" y="1996440"/>
                  </a:cubicBezTo>
                  <a:cubicBezTo>
                    <a:pt x="2392841" y="2014792"/>
                    <a:pt x="2337059" y="1994054"/>
                    <a:pt x="2388870" y="2007870"/>
                  </a:cubicBezTo>
                  <a:cubicBezTo>
                    <a:pt x="2400511" y="2010974"/>
                    <a:pt x="2411730" y="2015490"/>
                    <a:pt x="2423160" y="2019300"/>
                  </a:cubicBezTo>
                  <a:cubicBezTo>
                    <a:pt x="2430780" y="2021840"/>
                    <a:pt x="2438097" y="2025600"/>
                    <a:pt x="2446020" y="2026920"/>
                  </a:cubicBezTo>
                  <a:lnTo>
                    <a:pt x="2514600" y="2038350"/>
                  </a:lnTo>
                  <a:cubicBezTo>
                    <a:pt x="2522220" y="2039620"/>
                    <a:pt x="2529795" y="2041202"/>
                    <a:pt x="2537460" y="2042160"/>
                  </a:cubicBezTo>
                  <a:cubicBezTo>
                    <a:pt x="2557780" y="2044700"/>
                    <a:pt x="2578553" y="2044813"/>
                    <a:pt x="2598420" y="2049780"/>
                  </a:cubicBezTo>
                  <a:lnTo>
                    <a:pt x="2628900" y="2057400"/>
                  </a:lnTo>
                  <a:cubicBezTo>
                    <a:pt x="2637834" y="2059782"/>
                    <a:pt x="2646483" y="2063316"/>
                    <a:pt x="2655570" y="2065020"/>
                  </a:cubicBezTo>
                  <a:cubicBezTo>
                    <a:pt x="2666873" y="2067139"/>
                    <a:pt x="2678461" y="2067310"/>
                    <a:pt x="2689860" y="2068830"/>
                  </a:cubicBezTo>
                  <a:cubicBezTo>
                    <a:pt x="2721622" y="2073065"/>
                    <a:pt x="2703037" y="2071661"/>
                    <a:pt x="2731770" y="2076450"/>
                  </a:cubicBezTo>
                  <a:cubicBezTo>
                    <a:pt x="2740628" y="2077926"/>
                    <a:pt x="2749515" y="2079268"/>
                    <a:pt x="2758440" y="2080260"/>
                  </a:cubicBezTo>
                  <a:cubicBezTo>
                    <a:pt x="2772382" y="2081809"/>
                    <a:pt x="2786440" y="2082256"/>
                    <a:pt x="2800350" y="2084070"/>
                  </a:cubicBezTo>
                  <a:cubicBezTo>
                    <a:pt x="2815670" y="2086068"/>
                    <a:pt x="2830714" y="2089984"/>
                    <a:pt x="2846070" y="2091690"/>
                  </a:cubicBezTo>
                  <a:lnTo>
                    <a:pt x="2880360" y="2095500"/>
                  </a:lnTo>
                  <a:cubicBezTo>
                    <a:pt x="2890505" y="2096768"/>
                    <a:pt x="2928517" y="2102745"/>
                    <a:pt x="2937510" y="2103120"/>
                  </a:cubicBezTo>
                  <a:cubicBezTo>
                    <a:pt x="2988282" y="2105235"/>
                    <a:pt x="3039110" y="2105660"/>
                    <a:pt x="3089910" y="2106930"/>
                  </a:cubicBezTo>
                  <a:cubicBezTo>
                    <a:pt x="3108960" y="2108200"/>
                    <a:pt x="3128160" y="2108040"/>
                    <a:pt x="3147060" y="2110740"/>
                  </a:cubicBezTo>
                  <a:cubicBezTo>
                    <a:pt x="3155011" y="2111876"/>
                    <a:pt x="3162066" y="2116677"/>
                    <a:pt x="3169920" y="2118360"/>
                  </a:cubicBezTo>
                  <a:cubicBezTo>
                    <a:pt x="3179932" y="2120505"/>
                    <a:pt x="3190240" y="2120900"/>
                    <a:pt x="3200400" y="2122170"/>
                  </a:cubicBezTo>
                  <a:cubicBezTo>
                    <a:pt x="3206750" y="2124710"/>
                    <a:pt x="3212852" y="2127990"/>
                    <a:pt x="3219450" y="2129790"/>
                  </a:cubicBezTo>
                  <a:cubicBezTo>
                    <a:pt x="3230838" y="2132896"/>
                    <a:pt x="3268598" y="2136610"/>
                    <a:pt x="3276600" y="2137410"/>
                  </a:cubicBezTo>
                  <a:cubicBezTo>
                    <a:pt x="3369425" y="2146693"/>
                    <a:pt x="3260040" y="2135078"/>
                    <a:pt x="3379470" y="2145030"/>
                  </a:cubicBezTo>
                  <a:cubicBezTo>
                    <a:pt x="3389674" y="2145880"/>
                    <a:pt x="3399790" y="2147570"/>
                    <a:pt x="3409950" y="2148840"/>
                  </a:cubicBezTo>
                  <a:lnTo>
                    <a:pt x="3646170" y="2141220"/>
                  </a:lnTo>
                  <a:cubicBezTo>
                    <a:pt x="3652639" y="2140930"/>
                    <a:pt x="3658832" y="2138475"/>
                    <a:pt x="3665220" y="2137410"/>
                  </a:cubicBezTo>
                  <a:cubicBezTo>
                    <a:pt x="3674078" y="2135934"/>
                    <a:pt x="3683000" y="2134870"/>
                    <a:pt x="3691890" y="2133600"/>
                  </a:cubicBezTo>
                  <a:lnTo>
                    <a:pt x="3760470" y="2106930"/>
                  </a:lnTo>
                  <a:cubicBezTo>
                    <a:pt x="3766839" y="2104438"/>
                    <a:pt x="3773032" y="2101473"/>
                    <a:pt x="3779520" y="2099310"/>
                  </a:cubicBezTo>
                  <a:lnTo>
                    <a:pt x="3825240" y="2084070"/>
                  </a:lnTo>
                  <a:cubicBezTo>
                    <a:pt x="3836670" y="2080260"/>
                    <a:pt x="3848343" y="2077115"/>
                    <a:pt x="3859530" y="2072640"/>
                  </a:cubicBezTo>
                  <a:cubicBezTo>
                    <a:pt x="3865880" y="2070100"/>
                    <a:pt x="3871927" y="2066604"/>
                    <a:pt x="3878580" y="2065020"/>
                  </a:cubicBezTo>
                  <a:cubicBezTo>
                    <a:pt x="3898692" y="2060231"/>
                    <a:pt x="3919380" y="2058172"/>
                    <a:pt x="3939540" y="2053590"/>
                  </a:cubicBezTo>
                  <a:cubicBezTo>
                    <a:pt x="3947372" y="2051810"/>
                    <a:pt x="3954628" y="2047997"/>
                    <a:pt x="3962400" y="2045970"/>
                  </a:cubicBezTo>
                  <a:cubicBezTo>
                    <a:pt x="3983861" y="2040371"/>
                    <a:pt x="4005823" y="2036751"/>
                    <a:pt x="4027170" y="2030730"/>
                  </a:cubicBezTo>
                  <a:cubicBezTo>
                    <a:pt x="4097107" y="2011004"/>
                    <a:pt x="4167134" y="1984808"/>
                    <a:pt x="4232910" y="1954530"/>
                  </a:cubicBezTo>
                  <a:cubicBezTo>
                    <a:pt x="4273155" y="1936004"/>
                    <a:pt x="4313155" y="1916572"/>
                    <a:pt x="4351020" y="1893570"/>
                  </a:cubicBezTo>
                  <a:cubicBezTo>
                    <a:pt x="4557430" y="1768181"/>
                    <a:pt x="4671835" y="1693193"/>
                    <a:pt x="4850130" y="1543050"/>
                  </a:cubicBezTo>
                  <a:cubicBezTo>
                    <a:pt x="4874260" y="1522730"/>
                    <a:pt x="4899383" y="1503534"/>
                    <a:pt x="4922520" y="1482090"/>
                  </a:cubicBezTo>
                  <a:cubicBezTo>
                    <a:pt x="5075454" y="1340346"/>
                    <a:pt x="4941768" y="1447602"/>
                    <a:pt x="5135880" y="1253490"/>
                  </a:cubicBezTo>
                  <a:cubicBezTo>
                    <a:pt x="5182971" y="1206399"/>
                    <a:pt x="5208887" y="1183187"/>
                    <a:pt x="5250180" y="1131570"/>
                  </a:cubicBezTo>
                  <a:cubicBezTo>
                    <a:pt x="5268904" y="1108165"/>
                    <a:pt x="5287155" y="1084291"/>
                    <a:pt x="5303520" y="1059180"/>
                  </a:cubicBezTo>
                  <a:cubicBezTo>
                    <a:pt x="5389154" y="927776"/>
                    <a:pt x="5466665" y="816882"/>
                    <a:pt x="5528310" y="678180"/>
                  </a:cubicBezTo>
                  <a:cubicBezTo>
                    <a:pt x="5559989" y="606903"/>
                    <a:pt x="5566018" y="568030"/>
                    <a:pt x="5593080" y="495300"/>
                  </a:cubicBezTo>
                  <a:cubicBezTo>
                    <a:pt x="5602210" y="470762"/>
                    <a:pt x="5615828" y="447924"/>
                    <a:pt x="5623560" y="422910"/>
                  </a:cubicBezTo>
                  <a:cubicBezTo>
                    <a:pt x="5649493" y="339009"/>
                    <a:pt x="5652902" y="304475"/>
                    <a:pt x="5669280" y="232410"/>
                  </a:cubicBezTo>
                  <a:cubicBezTo>
                    <a:pt x="5674759" y="208302"/>
                    <a:pt x="5677893" y="198456"/>
                    <a:pt x="5684520" y="175260"/>
                  </a:cubicBezTo>
                  <a:cubicBezTo>
                    <a:pt x="5693921" y="100056"/>
                    <a:pt x="5681504" y="186726"/>
                    <a:pt x="5695950" y="118110"/>
                  </a:cubicBezTo>
                  <a:cubicBezTo>
                    <a:pt x="5699133" y="102991"/>
                    <a:pt x="5703570" y="72390"/>
                    <a:pt x="5703570" y="72390"/>
                  </a:cubicBezTo>
                  <a:cubicBezTo>
                    <a:pt x="5701030" y="55880"/>
                    <a:pt x="5706821" y="35543"/>
                    <a:pt x="5695950" y="22860"/>
                  </a:cubicBezTo>
                  <a:cubicBezTo>
                    <a:pt x="5687644" y="13169"/>
                    <a:pt x="5670565" y="20156"/>
                    <a:pt x="5657850" y="19050"/>
                  </a:cubicBezTo>
                  <a:cubicBezTo>
                    <a:pt x="5641353" y="17616"/>
                    <a:pt x="5624860" y="16028"/>
                    <a:pt x="5608320" y="15240"/>
                  </a:cubicBezTo>
                  <a:cubicBezTo>
                    <a:pt x="5571510" y="13487"/>
                    <a:pt x="5534660" y="12700"/>
                    <a:pt x="5497830" y="11430"/>
                  </a:cubicBezTo>
                  <a:cubicBezTo>
                    <a:pt x="5461662" y="-626"/>
                    <a:pt x="5482969" y="3083"/>
                    <a:pt x="5433060" y="7620"/>
                  </a:cubicBezTo>
                  <a:cubicBezTo>
                    <a:pt x="5427980" y="8890"/>
                    <a:pt x="5423042" y="11043"/>
                    <a:pt x="5417820" y="11430"/>
                  </a:cubicBezTo>
                  <a:cubicBezTo>
                    <a:pt x="5354380" y="16129"/>
                    <a:pt x="5227320" y="22860"/>
                    <a:pt x="5227320" y="22860"/>
                  </a:cubicBezTo>
                  <a:cubicBezTo>
                    <a:pt x="5217411" y="24842"/>
                    <a:pt x="5194716" y="29594"/>
                    <a:pt x="5185410" y="30480"/>
                  </a:cubicBezTo>
                  <a:cubicBezTo>
                    <a:pt x="5166404" y="32290"/>
                    <a:pt x="5147310" y="33020"/>
                    <a:pt x="5128260" y="34290"/>
                  </a:cubicBezTo>
                  <a:lnTo>
                    <a:pt x="4972050" y="30480"/>
                  </a:lnTo>
                  <a:cubicBezTo>
                    <a:pt x="4951703" y="29766"/>
                    <a:pt x="4931245" y="29549"/>
                    <a:pt x="4911090" y="26670"/>
                  </a:cubicBezTo>
                  <a:cubicBezTo>
                    <a:pt x="4904320" y="25703"/>
                    <a:pt x="4898697" y="20616"/>
                    <a:pt x="4892040" y="19050"/>
                  </a:cubicBezTo>
                  <a:cubicBezTo>
                    <a:pt x="4870953" y="14088"/>
                    <a:pt x="4838633" y="10469"/>
                    <a:pt x="4815840" y="7620"/>
                  </a:cubicBezTo>
                  <a:lnTo>
                    <a:pt x="4613910" y="15240"/>
                  </a:lnTo>
                  <a:cubicBezTo>
                    <a:pt x="4602423" y="15796"/>
                    <a:pt x="4591063" y="17906"/>
                    <a:pt x="4579620" y="19050"/>
                  </a:cubicBezTo>
                  <a:lnTo>
                    <a:pt x="4537710" y="22860"/>
                  </a:lnTo>
                  <a:cubicBezTo>
                    <a:pt x="4516095" y="25176"/>
                    <a:pt x="4494383" y="26906"/>
                    <a:pt x="4472940" y="30480"/>
                  </a:cubicBezTo>
                  <a:cubicBezTo>
                    <a:pt x="4456227" y="33266"/>
                    <a:pt x="4440025" y="38587"/>
                    <a:pt x="4423410" y="41910"/>
                  </a:cubicBezTo>
                  <a:cubicBezTo>
                    <a:pt x="4406565" y="45279"/>
                    <a:pt x="4373754" y="48019"/>
                    <a:pt x="4358640" y="49530"/>
                  </a:cubicBezTo>
                  <a:cubicBezTo>
                    <a:pt x="4278630" y="46990"/>
                    <a:pt x="4198537" y="46350"/>
                    <a:pt x="4118610" y="41910"/>
                  </a:cubicBezTo>
                  <a:cubicBezTo>
                    <a:pt x="4084162" y="39996"/>
                    <a:pt x="4050193" y="32293"/>
                    <a:pt x="4015740" y="30480"/>
                  </a:cubicBezTo>
                  <a:lnTo>
                    <a:pt x="3943350" y="26670"/>
                  </a:lnTo>
                  <a:cubicBezTo>
                    <a:pt x="3892550" y="27940"/>
                    <a:pt x="3841705" y="27984"/>
                    <a:pt x="3790950" y="30480"/>
                  </a:cubicBezTo>
                  <a:cubicBezTo>
                    <a:pt x="3764192" y="31796"/>
                    <a:pt x="3737729" y="37785"/>
                    <a:pt x="3710940" y="38100"/>
                  </a:cubicBezTo>
                  <a:lnTo>
                    <a:pt x="3387090" y="41910"/>
                  </a:lnTo>
                  <a:cubicBezTo>
                    <a:pt x="3373120" y="45720"/>
                    <a:pt x="3359228" y="49828"/>
                    <a:pt x="3345180" y="53340"/>
                  </a:cubicBezTo>
                  <a:lnTo>
                    <a:pt x="3314700" y="60960"/>
                  </a:lnTo>
                  <a:cubicBezTo>
                    <a:pt x="3285021" y="58840"/>
                    <a:pt x="3253040" y="57062"/>
                    <a:pt x="3223260" y="53340"/>
                  </a:cubicBezTo>
                  <a:cubicBezTo>
                    <a:pt x="3205438" y="51112"/>
                    <a:pt x="3187742" y="47948"/>
                    <a:pt x="3169920" y="45720"/>
                  </a:cubicBezTo>
                  <a:cubicBezTo>
                    <a:pt x="3157255" y="44137"/>
                    <a:pt x="3144505" y="43319"/>
                    <a:pt x="3131820" y="41910"/>
                  </a:cubicBezTo>
                  <a:cubicBezTo>
                    <a:pt x="3121644" y="40779"/>
                    <a:pt x="3111564" y="38653"/>
                    <a:pt x="3101340" y="38100"/>
                  </a:cubicBezTo>
                  <a:cubicBezTo>
                    <a:pt x="3064542" y="36111"/>
                    <a:pt x="3027664" y="35963"/>
                    <a:pt x="2990850" y="34290"/>
                  </a:cubicBezTo>
                  <a:cubicBezTo>
                    <a:pt x="2971777" y="33423"/>
                    <a:pt x="2952750" y="31750"/>
                    <a:pt x="2933700" y="30480"/>
                  </a:cubicBezTo>
                  <a:cubicBezTo>
                    <a:pt x="2919730" y="26670"/>
                    <a:pt x="2906056" y="21531"/>
                    <a:pt x="2891790" y="19050"/>
                  </a:cubicBezTo>
                  <a:cubicBezTo>
                    <a:pt x="2876723" y="16430"/>
                    <a:pt x="2861245" y="17137"/>
                    <a:pt x="2846070" y="15240"/>
                  </a:cubicBezTo>
                  <a:cubicBezTo>
                    <a:pt x="2840874" y="14591"/>
                    <a:pt x="2835995" y="12291"/>
                    <a:pt x="2830830" y="11430"/>
                  </a:cubicBezTo>
                  <a:cubicBezTo>
                    <a:pt x="2747792" y="-2410"/>
                    <a:pt x="2839567" y="15463"/>
                    <a:pt x="2781300" y="3810"/>
                  </a:cubicBezTo>
                  <a:cubicBezTo>
                    <a:pt x="2717270" y="7180"/>
                    <a:pt x="2672251" y="9033"/>
                    <a:pt x="2606040" y="15240"/>
                  </a:cubicBezTo>
                  <a:cubicBezTo>
                    <a:pt x="2599593" y="15844"/>
                    <a:pt x="2593431" y="18384"/>
                    <a:pt x="2586990" y="19050"/>
                  </a:cubicBezTo>
                  <a:cubicBezTo>
                    <a:pt x="2556567" y="22197"/>
                    <a:pt x="2526130" y="26104"/>
                    <a:pt x="2495550" y="26670"/>
                  </a:cubicBezTo>
                  <a:lnTo>
                    <a:pt x="2289810" y="30480"/>
                  </a:lnTo>
                  <a:cubicBezTo>
                    <a:pt x="2273300" y="31750"/>
                    <a:pt x="2256808" y="35302"/>
                    <a:pt x="2240280" y="34290"/>
                  </a:cubicBezTo>
                  <a:cubicBezTo>
                    <a:pt x="2135537" y="27877"/>
                    <a:pt x="2143465" y="29136"/>
                    <a:pt x="2087880" y="15240"/>
                  </a:cubicBezTo>
                  <a:cubicBezTo>
                    <a:pt x="2084070" y="12700"/>
                    <a:pt x="2080892" y="8731"/>
                    <a:pt x="2076450" y="7620"/>
                  </a:cubicBezTo>
                  <a:cubicBezTo>
                    <a:pt x="2065293" y="4831"/>
                    <a:pt x="2053638" y="4527"/>
                    <a:pt x="2042160" y="3810"/>
                  </a:cubicBezTo>
                  <a:cubicBezTo>
                    <a:pt x="2012979" y="1986"/>
                    <a:pt x="1983740" y="1270"/>
                    <a:pt x="1954530" y="0"/>
                  </a:cubicBezTo>
                  <a:cubicBezTo>
                    <a:pt x="1916430" y="1270"/>
                    <a:pt x="1878296" y="1752"/>
                    <a:pt x="1840230" y="3810"/>
                  </a:cubicBezTo>
                  <a:cubicBezTo>
                    <a:pt x="1831263" y="4295"/>
                    <a:pt x="1822503" y="6807"/>
                    <a:pt x="1813560" y="7620"/>
                  </a:cubicBezTo>
                  <a:cubicBezTo>
                    <a:pt x="1794546" y="9349"/>
                    <a:pt x="1775454" y="10070"/>
                    <a:pt x="1756410" y="11430"/>
                  </a:cubicBezTo>
                  <a:lnTo>
                    <a:pt x="1706880" y="15240"/>
                  </a:lnTo>
                  <a:lnTo>
                    <a:pt x="1379220" y="11430"/>
                  </a:lnTo>
                  <a:cubicBezTo>
                    <a:pt x="547149" y="11430"/>
                    <a:pt x="796016" y="-5151"/>
                    <a:pt x="457200" y="19050"/>
                  </a:cubicBezTo>
                  <a:cubicBezTo>
                    <a:pt x="78652" y="11245"/>
                    <a:pt x="209608" y="28855"/>
                    <a:pt x="60960" y="7620"/>
                  </a:cubicBezTo>
                  <a:cubicBezTo>
                    <a:pt x="57150" y="6350"/>
                    <a:pt x="53221" y="5392"/>
                    <a:pt x="49530" y="38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4F5F9"/>
            </a:solidFill>
            <a:ln>
              <a:solidFill>
                <a:srgbClr val="F4F5F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ED686EA3-B553-B6CA-5736-13A862DCABC9}"/>
              </a:ext>
            </a:extLst>
          </p:cNvPr>
          <p:cNvSpPr/>
          <p:nvPr/>
        </p:nvSpPr>
        <p:spPr>
          <a:xfrm>
            <a:off x="9829800" y="2478873"/>
            <a:ext cx="457200" cy="21909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8FF628C-7ED5-6CE8-A50F-565C6AFCB8D6}"/>
              </a:ext>
            </a:extLst>
          </p:cNvPr>
          <p:cNvSpPr/>
          <p:nvPr/>
        </p:nvSpPr>
        <p:spPr>
          <a:xfrm rot="18927617">
            <a:off x="9373005" y="4922072"/>
            <a:ext cx="807764" cy="184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9E632E-D61F-4E45-56EE-18D11370A83A}"/>
              </a:ext>
            </a:extLst>
          </p:cNvPr>
          <p:cNvCxnSpPr>
            <a:cxnSpLocks/>
          </p:cNvCxnSpPr>
          <p:nvPr/>
        </p:nvCxnSpPr>
        <p:spPr>
          <a:xfrm flipV="1">
            <a:off x="814342" y="1781365"/>
            <a:ext cx="0" cy="734810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47C28D5-8720-854A-7711-69FD5478DC5B}"/>
              </a:ext>
            </a:extLst>
          </p:cNvPr>
          <p:cNvCxnSpPr>
            <a:cxnSpLocks/>
          </p:cNvCxnSpPr>
          <p:nvPr/>
        </p:nvCxnSpPr>
        <p:spPr>
          <a:xfrm flipV="1">
            <a:off x="5203834" y="1766764"/>
            <a:ext cx="0" cy="734813"/>
          </a:xfrm>
          <a:prstGeom prst="line">
            <a:avLst/>
          </a:prstGeom>
          <a:ln w="12700">
            <a:solidFill>
              <a:srgbClr val="5699D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5CDB87DF-5BC8-159F-82E9-1CC3A73C14B2}"/>
              </a:ext>
            </a:extLst>
          </p:cNvPr>
          <p:cNvSpPr txBox="1"/>
          <p:nvPr/>
        </p:nvSpPr>
        <p:spPr>
          <a:xfrm>
            <a:off x="4996744" y="1519754"/>
            <a:ext cx="409086" cy="338554"/>
          </a:xfrm>
          <a:prstGeom prst="rect">
            <a:avLst/>
          </a:prstGeom>
          <a:solidFill>
            <a:srgbClr val="5699D6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</a:rPr>
              <a:t>26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045FDF5-ED5F-8BE8-363D-91281B6191DA}"/>
              </a:ext>
            </a:extLst>
          </p:cNvPr>
          <p:cNvCxnSpPr>
            <a:cxnSpLocks/>
          </p:cNvCxnSpPr>
          <p:nvPr/>
        </p:nvCxnSpPr>
        <p:spPr>
          <a:xfrm>
            <a:off x="11430000" y="2516175"/>
            <a:ext cx="0" cy="836625"/>
          </a:xfrm>
          <a:prstGeom prst="line">
            <a:avLst/>
          </a:prstGeom>
          <a:ln w="12700">
            <a:solidFill>
              <a:srgbClr val="091825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1BE56E6-75A9-EEB3-AD0C-82860A74E48A}"/>
              </a:ext>
            </a:extLst>
          </p:cNvPr>
          <p:cNvCxnSpPr>
            <a:cxnSpLocks/>
          </p:cNvCxnSpPr>
          <p:nvPr/>
        </p:nvCxnSpPr>
        <p:spPr>
          <a:xfrm flipV="1">
            <a:off x="10110742" y="2566174"/>
            <a:ext cx="0" cy="734813"/>
          </a:xfrm>
          <a:prstGeom prst="line">
            <a:avLst/>
          </a:prstGeom>
          <a:ln w="12700">
            <a:solidFill>
              <a:srgbClr val="112D47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F3BF80DB-6323-122D-8F96-7E8069F533AF}"/>
              </a:ext>
            </a:extLst>
          </p:cNvPr>
          <p:cNvSpPr txBox="1"/>
          <p:nvPr/>
        </p:nvSpPr>
        <p:spPr>
          <a:xfrm>
            <a:off x="9231484" y="3415648"/>
            <a:ext cx="1806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onsolas" panose="020B0609020204030204" pitchFamily="49" charset="0"/>
              </a:rPr>
              <a:t>Round 2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4881464-52FC-0129-1EA6-6191EB6F1C56}"/>
              </a:ext>
            </a:extLst>
          </p:cNvPr>
          <p:cNvCxnSpPr>
            <a:cxnSpLocks/>
          </p:cNvCxnSpPr>
          <p:nvPr/>
        </p:nvCxnSpPr>
        <p:spPr>
          <a:xfrm flipV="1">
            <a:off x="8891542" y="2574555"/>
            <a:ext cx="0" cy="734813"/>
          </a:xfrm>
          <a:prstGeom prst="line">
            <a:avLst/>
          </a:prstGeom>
          <a:ln w="12700">
            <a:solidFill>
              <a:srgbClr val="245D9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1543784-A246-DC41-4DAF-865D3D93875E}"/>
              </a:ext>
            </a:extLst>
          </p:cNvPr>
          <p:cNvCxnSpPr>
            <a:cxnSpLocks/>
          </p:cNvCxnSpPr>
          <p:nvPr/>
        </p:nvCxnSpPr>
        <p:spPr>
          <a:xfrm flipV="1">
            <a:off x="7519942" y="2561455"/>
            <a:ext cx="0" cy="734813"/>
          </a:xfrm>
          <a:prstGeom prst="line">
            <a:avLst/>
          </a:prstGeom>
          <a:ln w="12700">
            <a:solidFill>
              <a:srgbClr val="2C74B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0F600F5-4A67-7035-B94D-8F8D87F9E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NIST Post-Quantum Cryptography Standardization </a:t>
            </a:r>
          </a:p>
        </p:txBody>
      </p:sp>
      <p:sp>
        <p:nvSpPr>
          <p:cNvPr id="82" name="Content Placeholder 81">
            <a:extLst>
              <a:ext uri="{FF2B5EF4-FFF2-40B4-BE49-F238E27FC236}">
                <a16:creationId xmlns:a16="http://schemas.microsoft.com/office/drawing/2014/main" id="{4A6BDDB8-1FCA-33DF-1FC1-D4DEFFB51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964" y="3692647"/>
            <a:ext cx="11458937" cy="2484316"/>
          </a:xfrm>
        </p:spPr>
        <p:txBody>
          <a:bodyPr>
            <a:normAutofit/>
          </a:bodyPr>
          <a:lstStyle/>
          <a:p>
            <a:r>
              <a:rPr lang="en-US" dirty="0"/>
              <a:t>Submitted candidates belong to two categories:</a:t>
            </a:r>
          </a:p>
          <a:p>
            <a:pPr lvl="1"/>
            <a:r>
              <a:rPr lang="en-US" b="1" dirty="0"/>
              <a:t>PQ-KEM: Post-Quantum Key Encapsulation Mechanism</a:t>
            </a:r>
          </a:p>
          <a:p>
            <a:pPr lvl="1"/>
            <a:r>
              <a:rPr lang="en-US" b="1" dirty="0"/>
              <a:t>PQ-DSS: Post-Quantum Digital Signature Scheme </a:t>
            </a:r>
          </a:p>
          <a:p>
            <a:r>
              <a:rPr lang="en-US" dirty="0"/>
              <a:t>Evaluation Criteria</a:t>
            </a:r>
          </a:p>
          <a:p>
            <a:pPr lvl="1"/>
            <a:r>
              <a:rPr lang="en-US" dirty="0"/>
              <a:t>Security</a:t>
            </a:r>
          </a:p>
          <a:p>
            <a:pPr lvl="1"/>
            <a:r>
              <a:rPr lang="en-US" b="1" dirty="0"/>
              <a:t>Hardware</a:t>
            </a:r>
            <a:r>
              <a:rPr lang="en-US" dirty="0"/>
              <a:t> and Software </a:t>
            </a:r>
            <a:r>
              <a:rPr lang="en-US" b="1" dirty="0"/>
              <a:t>implementation efficiency and security </a:t>
            </a:r>
          </a:p>
          <a:p>
            <a:pPr lvl="1"/>
            <a:r>
              <a:rPr lang="en-US" dirty="0"/>
              <a:t>Cost (key size, signature size, etc.)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Arrow: Notched Right 7">
            <a:extLst>
              <a:ext uri="{FF2B5EF4-FFF2-40B4-BE49-F238E27FC236}">
                <a16:creationId xmlns:a16="http://schemas.microsoft.com/office/drawing/2014/main" id="{AD5CBE40-790E-AD14-3B3F-89DC07FD943F}"/>
              </a:ext>
            </a:extLst>
          </p:cNvPr>
          <p:cNvSpPr/>
          <p:nvPr/>
        </p:nvSpPr>
        <p:spPr>
          <a:xfrm>
            <a:off x="383438" y="2198223"/>
            <a:ext cx="1268116" cy="615059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F23860-726F-7142-8F13-FCD9E42BC685}"/>
              </a:ext>
            </a:extLst>
          </p:cNvPr>
          <p:cNvSpPr txBox="1"/>
          <p:nvPr/>
        </p:nvSpPr>
        <p:spPr>
          <a:xfrm>
            <a:off x="321378" y="1305100"/>
            <a:ext cx="94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onsolas" panose="020B0609020204030204" pitchFamily="49" charset="0"/>
              </a:rPr>
              <a:t>Call for proposals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2D7AF4-1DCA-FC17-2C29-614FE7A7D394}"/>
              </a:ext>
            </a:extLst>
          </p:cNvPr>
          <p:cNvCxnSpPr>
            <a:cxnSpLocks/>
          </p:cNvCxnSpPr>
          <p:nvPr/>
        </p:nvCxnSpPr>
        <p:spPr>
          <a:xfrm flipV="1">
            <a:off x="2338342" y="1766765"/>
            <a:ext cx="0" cy="734813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B5FD3E8-DBD3-F729-1A1C-C14CA5D31C0D}"/>
              </a:ext>
            </a:extLst>
          </p:cNvPr>
          <p:cNvSpPr txBox="1"/>
          <p:nvPr/>
        </p:nvSpPr>
        <p:spPr>
          <a:xfrm>
            <a:off x="1294131" y="1297297"/>
            <a:ext cx="208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onsolas" panose="020B0609020204030204" pitchFamily="49" charset="0"/>
              </a:rPr>
              <a:t>Round 1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502D91A-2C2F-A84E-74B2-220560480BF2}"/>
              </a:ext>
            </a:extLst>
          </p:cNvPr>
          <p:cNvCxnSpPr>
            <a:cxnSpLocks/>
          </p:cNvCxnSpPr>
          <p:nvPr/>
        </p:nvCxnSpPr>
        <p:spPr>
          <a:xfrm flipV="1">
            <a:off x="7519942" y="1826642"/>
            <a:ext cx="0" cy="734813"/>
          </a:xfrm>
          <a:prstGeom prst="line">
            <a:avLst/>
          </a:prstGeom>
          <a:ln w="12700">
            <a:solidFill>
              <a:srgbClr val="2C74B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Arrow: Notched Right 46">
            <a:extLst>
              <a:ext uri="{FF2B5EF4-FFF2-40B4-BE49-F238E27FC236}">
                <a16:creationId xmlns:a16="http://schemas.microsoft.com/office/drawing/2014/main" id="{428CB4BC-0F1F-4A52-03F3-5BE2C3E1849A}"/>
              </a:ext>
            </a:extLst>
          </p:cNvPr>
          <p:cNvSpPr/>
          <p:nvPr/>
        </p:nvSpPr>
        <p:spPr>
          <a:xfrm>
            <a:off x="1517625" y="2207904"/>
            <a:ext cx="1268116" cy="615059"/>
          </a:xfrm>
          <a:prstGeom prst="notchedRightArrow">
            <a:avLst/>
          </a:prstGeom>
          <a:solidFill>
            <a:srgbClr val="CADFF2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2017</a:t>
            </a:r>
          </a:p>
        </p:txBody>
      </p:sp>
      <p:sp>
        <p:nvSpPr>
          <p:cNvPr id="48" name="Arrow: Notched Right 47">
            <a:extLst>
              <a:ext uri="{FF2B5EF4-FFF2-40B4-BE49-F238E27FC236}">
                <a16:creationId xmlns:a16="http://schemas.microsoft.com/office/drawing/2014/main" id="{E5C94E5E-5623-567E-F081-87CAB01E564F}"/>
              </a:ext>
            </a:extLst>
          </p:cNvPr>
          <p:cNvSpPr/>
          <p:nvPr/>
        </p:nvSpPr>
        <p:spPr>
          <a:xfrm>
            <a:off x="2633532" y="2198223"/>
            <a:ext cx="1268116" cy="615059"/>
          </a:xfrm>
          <a:prstGeom prst="notchedRightArrow">
            <a:avLst/>
          </a:prstGeom>
          <a:solidFill>
            <a:srgbClr val="96C0E6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2018</a:t>
            </a:r>
          </a:p>
        </p:txBody>
      </p:sp>
      <p:sp>
        <p:nvSpPr>
          <p:cNvPr id="49" name="Arrow: Notched Right 48">
            <a:extLst>
              <a:ext uri="{FF2B5EF4-FFF2-40B4-BE49-F238E27FC236}">
                <a16:creationId xmlns:a16="http://schemas.microsoft.com/office/drawing/2014/main" id="{A8D535FE-9EE5-91D2-6616-033D138BE6E6}"/>
              </a:ext>
            </a:extLst>
          </p:cNvPr>
          <p:cNvSpPr/>
          <p:nvPr/>
        </p:nvSpPr>
        <p:spPr>
          <a:xfrm>
            <a:off x="3742481" y="2194049"/>
            <a:ext cx="1268116" cy="615059"/>
          </a:xfrm>
          <a:prstGeom prst="notchedRightArrow">
            <a:avLst/>
          </a:prstGeom>
          <a:solidFill>
            <a:srgbClr val="6BA6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2019</a:t>
            </a:r>
          </a:p>
        </p:txBody>
      </p:sp>
      <p:sp>
        <p:nvSpPr>
          <p:cNvPr id="50" name="Arrow: Notched Right 49">
            <a:extLst>
              <a:ext uri="{FF2B5EF4-FFF2-40B4-BE49-F238E27FC236}">
                <a16:creationId xmlns:a16="http://schemas.microsoft.com/office/drawing/2014/main" id="{28AA9246-6D2C-79E5-A32C-7D4D1B1705F7}"/>
              </a:ext>
            </a:extLst>
          </p:cNvPr>
          <p:cNvSpPr/>
          <p:nvPr/>
        </p:nvSpPr>
        <p:spPr>
          <a:xfrm>
            <a:off x="4853932" y="2208645"/>
            <a:ext cx="1268116" cy="615059"/>
          </a:xfrm>
          <a:prstGeom prst="notchedRightArrow">
            <a:avLst/>
          </a:prstGeom>
          <a:solidFill>
            <a:srgbClr val="5699D6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2020</a:t>
            </a:r>
          </a:p>
        </p:txBody>
      </p:sp>
      <p:sp>
        <p:nvSpPr>
          <p:cNvPr id="51" name="Arrow: Notched Right 50">
            <a:extLst>
              <a:ext uri="{FF2B5EF4-FFF2-40B4-BE49-F238E27FC236}">
                <a16:creationId xmlns:a16="http://schemas.microsoft.com/office/drawing/2014/main" id="{460BF789-F631-EC69-B587-859D59560179}"/>
              </a:ext>
            </a:extLst>
          </p:cNvPr>
          <p:cNvSpPr/>
          <p:nvPr/>
        </p:nvSpPr>
        <p:spPr>
          <a:xfrm>
            <a:off x="5954250" y="2223241"/>
            <a:ext cx="1268116" cy="615059"/>
          </a:xfrm>
          <a:prstGeom prst="notchedRightArrow">
            <a:avLst/>
          </a:prstGeom>
          <a:solidFill>
            <a:srgbClr val="3686CE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2021</a:t>
            </a:r>
          </a:p>
        </p:txBody>
      </p:sp>
      <p:sp>
        <p:nvSpPr>
          <p:cNvPr id="52" name="Arrow: Notched Right 51">
            <a:extLst>
              <a:ext uri="{FF2B5EF4-FFF2-40B4-BE49-F238E27FC236}">
                <a16:creationId xmlns:a16="http://schemas.microsoft.com/office/drawing/2014/main" id="{4A2F1EF1-C86F-F638-CA08-CC4829E6DD13}"/>
              </a:ext>
            </a:extLst>
          </p:cNvPr>
          <p:cNvSpPr/>
          <p:nvPr/>
        </p:nvSpPr>
        <p:spPr>
          <a:xfrm>
            <a:off x="7065701" y="2237837"/>
            <a:ext cx="1268116" cy="615059"/>
          </a:xfrm>
          <a:prstGeom prst="notchedRightArrow">
            <a:avLst/>
          </a:prstGeom>
          <a:solidFill>
            <a:srgbClr val="2C74B6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2022</a:t>
            </a:r>
          </a:p>
        </p:txBody>
      </p:sp>
      <p:sp>
        <p:nvSpPr>
          <p:cNvPr id="53" name="Arrow: Notched Right 52">
            <a:extLst>
              <a:ext uri="{FF2B5EF4-FFF2-40B4-BE49-F238E27FC236}">
                <a16:creationId xmlns:a16="http://schemas.microsoft.com/office/drawing/2014/main" id="{61BAF207-C69A-FEA2-BB32-C91BB852FDC3}"/>
              </a:ext>
            </a:extLst>
          </p:cNvPr>
          <p:cNvSpPr/>
          <p:nvPr/>
        </p:nvSpPr>
        <p:spPr>
          <a:xfrm>
            <a:off x="8190264" y="2237837"/>
            <a:ext cx="1268116" cy="615059"/>
          </a:xfrm>
          <a:prstGeom prst="notchedRightArrow">
            <a:avLst/>
          </a:prstGeom>
          <a:solidFill>
            <a:srgbClr val="245D90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2023</a:t>
            </a:r>
          </a:p>
        </p:txBody>
      </p:sp>
      <p:sp>
        <p:nvSpPr>
          <p:cNvPr id="54" name="Arrow: Notched Right 53">
            <a:extLst>
              <a:ext uri="{FF2B5EF4-FFF2-40B4-BE49-F238E27FC236}">
                <a16:creationId xmlns:a16="http://schemas.microsoft.com/office/drawing/2014/main" id="{9AB6AA04-F6FB-36F9-ECA1-0C27E7DB8A4D}"/>
              </a:ext>
            </a:extLst>
          </p:cNvPr>
          <p:cNvSpPr/>
          <p:nvPr/>
        </p:nvSpPr>
        <p:spPr>
          <a:xfrm>
            <a:off x="9292603" y="2208645"/>
            <a:ext cx="1268116" cy="615059"/>
          </a:xfrm>
          <a:prstGeom prst="notchedRightArrow">
            <a:avLst/>
          </a:prstGeom>
          <a:solidFill>
            <a:srgbClr val="13314D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2024</a:t>
            </a:r>
          </a:p>
        </p:txBody>
      </p:sp>
      <p:sp>
        <p:nvSpPr>
          <p:cNvPr id="55" name="Arrow: Notched Right 54">
            <a:extLst>
              <a:ext uri="{FF2B5EF4-FFF2-40B4-BE49-F238E27FC236}">
                <a16:creationId xmlns:a16="http://schemas.microsoft.com/office/drawing/2014/main" id="{37418E95-6658-1528-5C3C-0B0579BCAEB8}"/>
              </a:ext>
            </a:extLst>
          </p:cNvPr>
          <p:cNvSpPr/>
          <p:nvPr/>
        </p:nvSpPr>
        <p:spPr>
          <a:xfrm>
            <a:off x="10403657" y="2209448"/>
            <a:ext cx="1268116" cy="615059"/>
          </a:xfrm>
          <a:prstGeom prst="notchedRightArrow">
            <a:avLst/>
          </a:prstGeom>
          <a:solidFill>
            <a:srgbClr val="091825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Consolas" panose="020B0609020204030204" pitchFamily="49" charset="0"/>
                <a:ea typeface="Roboto" panose="02000000000000000000" pitchFamily="2" charset="0"/>
                <a:cs typeface="Roboto" panose="02000000000000000000" pitchFamily="2" charset="0"/>
              </a:rPr>
              <a:t>2025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4F132BE-B7B3-01DA-4CDE-A864E9B9430D}"/>
              </a:ext>
            </a:extLst>
          </p:cNvPr>
          <p:cNvSpPr txBox="1"/>
          <p:nvPr/>
        </p:nvSpPr>
        <p:spPr>
          <a:xfrm>
            <a:off x="4780180" y="1258933"/>
            <a:ext cx="842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onsolas" panose="020B0609020204030204" pitchFamily="49" charset="0"/>
              </a:rPr>
              <a:t>Round 2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7550003-C04F-8B73-ADAF-05685F0ACDA8}"/>
              </a:ext>
            </a:extLst>
          </p:cNvPr>
          <p:cNvSpPr txBox="1"/>
          <p:nvPr/>
        </p:nvSpPr>
        <p:spPr>
          <a:xfrm>
            <a:off x="5911361" y="929405"/>
            <a:ext cx="3150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onsolas" panose="020B0609020204030204" pitchFamily="49" charset="0"/>
              </a:rPr>
              <a:t>Round 3</a:t>
            </a:r>
          </a:p>
          <a:p>
            <a:pPr algn="ctr"/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1 PQ-KEM, 3 PQ-DSS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 selected </a:t>
            </a:r>
            <a:endParaRPr lang="en-US" sz="1200" dirty="0">
              <a:latin typeface="Consolas" panose="020B0609020204030204" pitchFamily="49" charset="0"/>
            </a:endParaRPr>
          </a:p>
          <a:p>
            <a:pPr algn="ctr"/>
            <a:r>
              <a:rPr lang="en-US" sz="1200" b="1" dirty="0">
                <a:latin typeface="Consolas" panose="020B0609020204030204" pitchFamily="49" charset="0"/>
              </a:rPr>
              <a:t>4 PQ-KEM</a:t>
            </a:r>
            <a:r>
              <a:rPr lang="en-US" sz="1200" dirty="0">
                <a:latin typeface="Consolas" panose="020B0609020204030204" pitchFamily="49" charset="0"/>
              </a:rPr>
              <a:t> for further evaluation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86C4CB-2473-3D70-EC63-74FFFBB4EFCB}"/>
              </a:ext>
            </a:extLst>
          </p:cNvPr>
          <p:cNvSpPr txBox="1"/>
          <p:nvPr/>
        </p:nvSpPr>
        <p:spPr>
          <a:xfrm>
            <a:off x="9219142" y="841167"/>
            <a:ext cx="2949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onsolas" panose="020B0609020204030204" pitchFamily="49" charset="0"/>
              </a:rPr>
              <a:t>Round 4</a:t>
            </a:r>
          </a:p>
          <a:p>
            <a:pPr algn="ctr"/>
            <a:r>
              <a:rPr lang="en-US" sz="1200" dirty="0">
                <a:latin typeface="Consolas" panose="020B0609020204030204" pitchFamily="49" charset="0"/>
              </a:rPr>
              <a:t>Concluded</a:t>
            </a:r>
          </a:p>
          <a:p>
            <a:pPr algn="ctr"/>
            <a:r>
              <a:rPr lang="en-US" sz="1200" b="1" dirty="0">
                <a:solidFill>
                  <a:srgbClr val="548235"/>
                </a:solidFill>
                <a:latin typeface="Consolas" panose="020B0609020204030204" pitchFamily="49" charset="0"/>
              </a:rPr>
              <a:t>1 PQ-KEM </a:t>
            </a:r>
            <a:r>
              <a:rPr lang="en-US" sz="1200" dirty="0">
                <a:solidFill>
                  <a:srgbClr val="548235"/>
                </a:solidFill>
                <a:latin typeface="Consolas" panose="020B0609020204030204" pitchFamily="49" charset="0"/>
              </a:rPr>
              <a:t>candidate selected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66DB769-9E89-B510-29CA-F02A2E2C43F1}"/>
              </a:ext>
            </a:extLst>
          </p:cNvPr>
          <p:cNvSpPr txBox="1"/>
          <p:nvPr/>
        </p:nvSpPr>
        <p:spPr>
          <a:xfrm>
            <a:off x="6588308" y="3309368"/>
            <a:ext cx="1806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onsolas" panose="020B0609020204030204" pitchFamily="49" charset="0"/>
              </a:rPr>
              <a:t>Call for proposals</a:t>
            </a:r>
          </a:p>
          <a:p>
            <a:pPr algn="ctr"/>
            <a:r>
              <a:rPr lang="en-US" sz="1200" dirty="0">
                <a:latin typeface="Consolas" panose="020B0609020204030204" pitchFamily="49" charset="0"/>
              </a:rPr>
              <a:t>Additional PQ-DSS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98E8415-C593-D5B1-18E8-D9776701D264}"/>
              </a:ext>
            </a:extLst>
          </p:cNvPr>
          <p:cNvSpPr txBox="1"/>
          <p:nvPr/>
        </p:nvSpPr>
        <p:spPr>
          <a:xfrm>
            <a:off x="8001000" y="3415648"/>
            <a:ext cx="1806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onsolas" panose="020B0609020204030204" pitchFamily="49" charset="0"/>
              </a:rPr>
              <a:t>Round 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D507060-459C-1043-4C55-9EF899621B3C}"/>
              </a:ext>
            </a:extLst>
          </p:cNvPr>
          <p:cNvSpPr txBox="1"/>
          <p:nvPr/>
        </p:nvSpPr>
        <p:spPr>
          <a:xfrm>
            <a:off x="2133647" y="1525669"/>
            <a:ext cx="409086" cy="338554"/>
          </a:xfrm>
          <a:prstGeom prst="rect">
            <a:avLst/>
          </a:prstGeom>
          <a:solidFill>
            <a:srgbClr val="CADFF2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</a:rPr>
              <a:t>69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BA58223-29AB-EE13-FA47-1DF24F1BD5D5}"/>
              </a:ext>
            </a:extLst>
          </p:cNvPr>
          <p:cNvSpPr txBox="1"/>
          <p:nvPr/>
        </p:nvSpPr>
        <p:spPr>
          <a:xfrm>
            <a:off x="7371504" y="1531512"/>
            <a:ext cx="296876" cy="338554"/>
          </a:xfrm>
          <a:prstGeom prst="rect">
            <a:avLst/>
          </a:prstGeom>
          <a:solidFill>
            <a:srgbClr val="2C74B6"/>
          </a:solidFill>
          <a:ln>
            <a:solidFill>
              <a:srgbClr val="2C74B6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</a:rPr>
              <a:t>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5EE2DC2-E19B-1C7B-EFD0-4717159D515A}"/>
              </a:ext>
            </a:extLst>
          </p:cNvPr>
          <p:cNvSpPr txBox="1"/>
          <p:nvPr/>
        </p:nvSpPr>
        <p:spPr>
          <a:xfrm>
            <a:off x="8686999" y="3090446"/>
            <a:ext cx="409086" cy="338554"/>
          </a:xfrm>
          <a:prstGeom prst="rect">
            <a:avLst/>
          </a:prstGeom>
          <a:solidFill>
            <a:srgbClr val="2C74B6"/>
          </a:solidFill>
          <a:ln>
            <a:solidFill>
              <a:srgbClr val="2C74B6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</a:rPr>
              <a:t>40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247E30F-64CA-27CC-6F5D-1C9D4B86C29C}"/>
              </a:ext>
            </a:extLst>
          </p:cNvPr>
          <p:cNvSpPr txBox="1"/>
          <p:nvPr/>
        </p:nvSpPr>
        <p:spPr>
          <a:xfrm>
            <a:off x="9930056" y="3090446"/>
            <a:ext cx="409086" cy="338554"/>
          </a:xfrm>
          <a:prstGeom prst="rect">
            <a:avLst/>
          </a:prstGeom>
          <a:solidFill>
            <a:srgbClr val="13304C"/>
          </a:solidFill>
          <a:ln>
            <a:solidFill>
              <a:srgbClr val="13304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</a:rPr>
              <a:t>14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EA81929-2CD4-44A7-3820-A41894F9ABD0}"/>
              </a:ext>
            </a:extLst>
          </p:cNvPr>
          <p:cNvSpPr txBox="1"/>
          <p:nvPr/>
        </p:nvSpPr>
        <p:spPr>
          <a:xfrm>
            <a:off x="10536800" y="3411949"/>
            <a:ext cx="1806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onsolas" panose="020B0609020204030204" pitchFamily="49" charset="0"/>
              </a:rPr>
              <a:t>ongoing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86CE813-420D-E6BC-B9E7-C39B5BF349CF}"/>
              </a:ext>
            </a:extLst>
          </p:cNvPr>
          <p:cNvCxnSpPr>
            <a:cxnSpLocks/>
          </p:cNvCxnSpPr>
          <p:nvPr/>
        </p:nvCxnSpPr>
        <p:spPr>
          <a:xfrm flipV="1">
            <a:off x="10706533" y="1742296"/>
            <a:ext cx="0" cy="734813"/>
          </a:xfrm>
          <a:prstGeom prst="line">
            <a:avLst/>
          </a:prstGeom>
          <a:ln w="12700">
            <a:solidFill>
              <a:srgbClr val="091825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35AF497-BA67-D312-E8CF-FB32AECB679F}"/>
              </a:ext>
            </a:extLst>
          </p:cNvPr>
          <p:cNvSpPr txBox="1"/>
          <p:nvPr/>
        </p:nvSpPr>
        <p:spPr>
          <a:xfrm>
            <a:off x="10560719" y="1499888"/>
            <a:ext cx="296876" cy="338554"/>
          </a:xfrm>
          <a:prstGeom prst="rect">
            <a:avLst/>
          </a:prstGeom>
          <a:solidFill>
            <a:srgbClr val="091825"/>
          </a:solidFill>
          <a:ln>
            <a:solidFill>
              <a:srgbClr val="091825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3EDDA-14EB-005C-7DED-5BD64CEC8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584" y="6356350"/>
            <a:ext cx="2743200" cy="365125"/>
          </a:xfrm>
        </p:spPr>
        <p:txBody>
          <a:bodyPr/>
          <a:lstStyle/>
          <a:p>
            <a:fld id="{8897CD1E-CEB3-164D-B340-6CD046ED210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6FEA7F-6314-992B-58C7-6DE13267C48A}"/>
              </a:ext>
            </a:extLst>
          </p:cNvPr>
          <p:cNvSpPr/>
          <p:nvPr/>
        </p:nvSpPr>
        <p:spPr>
          <a:xfrm>
            <a:off x="8513807" y="2971800"/>
            <a:ext cx="773152" cy="7604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E715CF-71D0-0AEC-0EA5-425626B1E0F3}"/>
              </a:ext>
            </a:extLst>
          </p:cNvPr>
          <p:cNvCxnSpPr>
            <a:cxnSpLocks/>
          </p:cNvCxnSpPr>
          <p:nvPr/>
        </p:nvCxnSpPr>
        <p:spPr>
          <a:xfrm flipV="1">
            <a:off x="8891418" y="3732261"/>
            <a:ext cx="0" cy="306339"/>
          </a:xfrm>
          <a:prstGeom prst="line">
            <a:avLst/>
          </a:prstGeom>
          <a:ln w="127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99C77F7-5617-9639-FF6D-DF19A43E8187}"/>
              </a:ext>
            </a:extLst>
          </p:cNvPr>
          <p:cNvSpPr txBox="1"/>
          <p:nvPr/>
        </p:nvSpPr>
        <p:spPr>
          <a:xfrm>
            <a:off x="7988302" y="4006348"/>
            <a:ext cx="1806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</a:rPr>
              <a:t>MEDS</a:t>
            </a:r>
            <a:endParaRPr lang="en-US" sz="1200" dirty="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324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4E8EB-2B06-7268-8843-6D83A3CAB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BB4F17D-48C5-F254-A5A2-E555EAF812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8134470"/>
              </p:ext>
            </p:extLst>
          </p:nvPr>
        </p:nvGraphicFramePr>
        <p:xfrm>
          <a:off x="152400" y="1957552"/>
          <a:ext cx="5283200" cy="4157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817E81-2739-BEBF-D532-0819E5355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964" y="1308746"/>
            <a:ext cx="11458937" cy="1165047"/>
          </a:xfrm>
        </p:spPr>
        <p:txBody>
          <a:bodyPr/>
          <a:lstStyle/>
          <a:p>
            <a:r>
              <a:rPr lang="en-US" dirty="0"/>
              <a:t>MEDS is the slowest when comparing average execution speed for signature generation and signature verification when realized on a microcontroller.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4DBF23-D936-ED6E-8794-0525BD036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A5AE6-9B2F-46FF-0544-EA593DDDA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7CD1E-CEB3-164D-B340-6CD046ED210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D19610-7BD8-5400-CC08-CAF7039056B3}"/>
              </a:ext>
            </a:extLst>
          </p:cNvPr>
          <p:cNvSpPr txBox="1"/>
          <p:nvPr/>
        </p:nvSpPr>
        <p:spPr>
          <a:xfrm>
            <a:off x="2133600" y="6172200"/>
            <a:ext cx="883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</a:rPr>
              <a:t>Kannwischer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, M. (2024). pqm4: Benchmarking additional post-quantum signature schemes [Presentation slides]. National Institute of Standards and Technology (NIST).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810197-561A-7D90-0242-89461A299769}"/>
              </a:ext>
            </a:extLst>
          </p:cNvPr>
          <p:cNvSpPr/>
          <p:nvPr/>
        </p:nvSpPr>
        <p:spPr>
          <a:xfrm>
            <a:off x="4969088" y="3122598"/>
            <a:ext cx="218966" cy="10560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15B5081-4FAF-5AF6-0FAD-3992D10FFBF1}"/>
              </a:ext>
            </a:extLst>
          </p:cNvPr>
          <p:cNvSpPr/>
          <p:nvPr/>
        </p:nvSpPr>
        <p:spPr>
          <a:xfrm rot="18927617">
            <a:off x="4421921" y="4429361"/>
            <a:ext cx="769615" cy="1335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810236D-F1FF-BD8D-3D8A-C10A283A34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2099770"/>
              </p:ext>
            </p:extLst>
          </p:nvPr>
        </p:nvGraphicFramePr>
        <p:xfrm>
          <a:off x="6248400" y="1922992"/>
          <a:ext cx="5283200" cy="4157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26366A5A-FCD2-E01A-6DE9-254843907CE8}"/>
              </a:ext>
            </a:extLst>
          </p:cNvPr>
          <p:cNvSpPr/>
          <p:nvPr/>
        </p:nvSpPr>
        <p:spPr>
          <a:xfrm>
            <a:off x="11083070" y="3088039"/>
            <a:ext cx="218966" cy="1018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06ABC2-CAB6-9F69-72D1-92890BA7C922}"/>
              </a:ext>
            </a:extLst>
          </p:cNvPr>
          <p:cNvSpPr/>
          <p:nvPr/>
        </p:nvSpPr>
        <p:spPr>
          <a:xfrm rot="18927617">
            <a:off x="10566115" y="4338280"/>
            <a:ext cx="723650" cy="1535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37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F241D-5B15-6701-EB70-3B9B85C24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986B1-FEEF-9BE3-9A53-FAAABA946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65" y="310916"/>
            <a:ext cx="10348426" cy="615059"/>
          </a:xfrm>
        </p:spPr>
        <p:txBody>
          <a:bodyPr anchor="ctr">
            <a:normAutofit/>
          </a:bodyPr>
          <a:lstStyle/>
          <a:p>
            <a:r>
              <a:rPr lang="en-US" dirty="0"/>
              <a:t>Goal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96C58E-1D31-3213-BAD5-EE51A7FBB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584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897CD1E-CEB3-164D-B340-6CD046ED2103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C1F3685-B60E-F259-97F5-9745A9E91A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9229180"/>
              </p:ext>
            </p:extLst>
          </p:nvPr>
        </p:nvGraphicFramePr>
        <p:xfrm>
          <a:off x="381964" y="1308746"/>
          <a:ext cx="11458937" cy="4868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5580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67EF8-4B88-6371-1EED-8D0715D34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83C2F-DC53-4597-3FB4-A790F3750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964" y="1308746"/>
            <a:ext cx="11458937" cy="4711054"/>
          </a:xfrm>
        </p:spPr>
        <p:txBody>
          <a:bodyPr>
            <a:normAutofit/>
          </a:bodyPr>
          <a:lstStyle/>
          <a:p>
            <a:r>
              <a:rPr lang="en-US" dirty="0"/>
              <a:t>Background</a:t>
            </a:r>
          </a:p>
          <a:p>
            <a:endParaRPr lang="en-US" dirty="0"/>
          </a:p>
          <a:p>
            <a:r>
              <a:rPr lang="en-US" dirty="0"/>
              <a:t>Design Choices</a:t>
            </a:r>
          </a:p>
          <a:p>
            <a:endParaRPr lang="en-US" dirty="0"/>
          </a:p>
          <a:p>
            <a:r>
              <a:rPr lang="en-US" dirty="0"/>
              <a:t>Evaluation and comparison against</a:t>
            </a:r>
          </a:p>
          <a:p>
            <a:pPr lvl="1"/>
            <a:r>
              <a:rPr lang="en-US" dirty="0"/>
              <a:t>Software Implementation</a:t>
            </a:r>
          </a:p>
          <a:p>
            <a:pPr lvl="1"/>
            <a:r>
              <a:rPr lang="en-US" dirty="0"/>
              <a:t>Other relevant hardware implementation</a:t>
            </a:r>
          </a:p>
          <a:p>
            <a:endParaRPr lang="en-US" dirty="0"/>
          </a:p>
          <a:p>
            <a:r>
              <a:rPr lang="en-US" dirty="0"/>
              <a:t>Key Takeaways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7F799-A592-64A0-B814-70318C0DE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4F3DC-64BD-EAB2-F068-572B8B6F1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7CD1E-CEB3-164D-B340-6CD046ED210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128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0330B75-0C92-7C43-E9E9-1B7564BFE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3C6E119-77B4-CA5A-8F7A-DF41BB773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5033" y="2924109"/>
            <a:ext cx="725694" cy="1440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07C6FF-770F-FBC0-43B7-D1DF88FC5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8838" y="2931298"/>
            <a:ext cx="951481" cy="14401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0B3109-99A1-B1E7-CAAD-67886103080A}"/>
              </a:ext>
            </a:extLst>
          </p:cNvPr>
          <p:cNvSpPr/>
          <p:nvPr/>
        </p:nvSpPr>
        <p:spPr>
          <a:xfrm>
            <a:off x="8576107" y="1819177"/>
            <a:ext cx="3017595" cy="547756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bliqueTopLef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(</a:t>
            </a:r>
            <a:r>
              <a:rPr lang="en-US" dirty="0">
                <a:solidFill>
                  <a:srgbClr val="286DC0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B</a:t>
            </a:r>
            <a:r>
              <a:rPr lang="en-US" baseline="-25000" dirty="0">
                <a:solidFill>
                  <a:srgbClr val="286DC0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PK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,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B</a:t>
            </a:r>
            <a:r>
              <a:rPr lang="en-US" baseline="-25000" dirty="0">
                <a:solidFill>
                  <a:srgbClr val="FF0000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SK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)←</a:t>
            </a:r>
            <a:r>
              <a:rPr lang="en-US" b="1" dirty="0">
                <a:solidFill>
                  <a:schemeClr val="tx1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KeyGen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(</a:t>
            </a:r>
            <a:r>
              <a:rPr lang="en-US" dirty="0">
                <a:solidFill>
                  <a:schemeClr val="accent2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seed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DAB44E-4B5A-B507-EFA8-E3D185524C86}"/>
              </a:ext>
            </a:extLst>
          </p:cNvPr>
          <p:cNvSpPr/>
          <p:nvPr/>
        </p:nvSpPr>
        <p:spPr>
          <a:xfrm>
            <a:off x="89269" y="5042858"/>
            <a:ext cx="3263531" cy="547756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bliqueTopLef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←</a:t>
            </a:r>
            <a:r>
              <a:rPr lang="en-US" b="1" dirty="0">
                <a:solidFill>
                  <a:schemeClr val="tx1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Verify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(</a:t>
            </a:r>
            <a:r>
              <a:rPr lang="en-US" dirty="0">
                <a:solidFill>
                  <a:srgbClr val="4682C9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B</a:t>
            </a:r>
            <a:r>
              <a:rPr lang="en-US" baseline="-25000" dirty="0">
                <a:solidFill>
                  <a:srgbClr val="4682C9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PK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,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M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,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S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EBAC4C-80F6-AC3E-E25A-1C23FDB49859}"/>
              </a:ext>
            </a:extLst>
          </p:cNvPr>
          <p:cNvSpPr/>
          <p:nvPr/>
        </p:nvSpPr>
        <p:spPr>
          <a:xfrm>
            <a:off x="8422711" y="5042858"/>
            <a:ext cx="3173868" cy="547756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bliqueTopLef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S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←</a:t>
            </a:r>
            <a:r>
              <a:rPr lang="en-US" b="1" dirty="0" err="1">
                <a:solidFill>
                  <a:schemeClr val="tx1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Sign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(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B</a:t>
            </a:r>
            <a:r>
              <a:rPr lang="en-US" baseline="-25000" dirty="0">
                <a:solidFill>
                  <a:srgbClr val="FF0000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SK</a:t>
            </a:r>
            <a:r>
              <a:rPr lang="en-US" dirty="0">
                <a:solidFill>
                  <a:srgbClr val="286DC0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,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M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)</a:t>
            </a:r>
          </a:p>
        </p:txBody>
      </p:sp>
      <p:sp>
        <p:nvSpPr>
          <p:cNvPr id="16" name="Callout: Bent Line 15">
            <a:extLst>
              <a:ext uri="{FF2B5EF4-FFF2-40B4-BE49-F238E27FC236}">
                <a16:creationId xmlns:a16="http://schemas.microsoft.com/office/drawing/2014/main" id="{B8A90BD2-DCBF-1B8B-7FA7-AA1EFC3A9B57}"/>
              </a:ext>
            </a:extLst>
          </p:cNvPr>
          <p:cNvSpPr/>
          <p:nvPr/>
        </p:nvSpPr>
        <p:spPr>
          <a:xfrm flipH="1">
            <a:off x="7797950" y="1044027"/>
            <a:ext cx="870842" cy="50871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4294"/>
              <a:gd name="adj6" fmla="val -31044"/>
            </a:avLst>
          </a:prstGeom>
          <a:noFill/>
          <a:ln>
            <a:solidFill>
              <a:srgbClr val="00356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86DC0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Bob’s</a:t>
            </a:r>
          </a:p>
          <a:p>
            <a:pPr algn="ctr"/>
            <a:r>
              <a:rPr lang="en-US" sz="1200" dirty="0">
                <a:solidFill>
                  <a:srgbClr val="286DC0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Public Key</a:t>
            </a:r>
          </a:p>
        </p:txBody>
      </p:sp>
      <p:sp>
        <p:nvSpPr>
          <p:cNvPr id="17" name="Callout: Bent Line 16">
            <a:extLst>
              <a:ext uri="{FF2B5EF4-FFF2-40B4-BE49-F238E27FC236}">
                <a16:creationId xmlns:a16="http://schemas.microsoft.com/office/drawing/2014/main" id="{54EE911D-CEC6-A92A-BAFA-D8894AD61DC0}"/>
              </a:ext>
            </a:extLst>
          </p:cNvPr>
          <p:cNvSpPr/>
          <p:nvPr/>
        </p:nvSpPr>
        <p:spPr>
          <a:xfrm flipH="1">
            <a:off x="7797950" y="2669752"/>
            <a:ext cx="870842" cy="50871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1577"/>
              <a:gd name="adj6" fmla="val -9898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Bob’s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Secret Key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AE531D-2954-9D19-34AC-51733598E0D2}"/>
              </a:ext>
            </a:extLst>
          </p:cNvPr>
          <p:cNvSpPr txBox="1"/>
          <p:nvPr/>
        </p:nvSpPr>
        <p:spPr>
          <a:xfrm>
            <a:off x="5832365" y="1536002"/>
            <a:ext cx="518375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86DC0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B</a:t>
            </a:r>
            <a:r>
              <a:rPr lang="en-US" baseline="-25000" dirty="0">
                <a:solidFill>
                  <a:srgbClr val="286DC0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PK</a:t>
            </a:r>
            <a:endParaRPr lang="en-US" dirty="0">
              <a:solidFill>
                <a:srgbClr val="286DC0"/>
              </a:solidFill>
              <a:latin typeface="Consolas" panose="020B0609020204030204" pitchFamily="49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A9C9AE-1D7D-E39D-9663-A3EA7E7333F3}"/>
              </a:ext>
            </a:extLst>
          </p:cNvPr>
          <p:cNvSpPr txBox="1"/>
          <p:nvPr/>
        </p:nvSpPr>
        <p:spPr>
          <a:xfrm>
            <a:off x="4910844" y="4891946"/>
            <a:ext cx="2578395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M</a:t>
            </a:r>
            <a:r>
              <a:rPr lang="en-US" dirty="0"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,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S</a:t>
            </a:r>
          </a:p>
        </p:txBody>
      </p:sp>
      <p:sp>
        <p:nvSpPr>
          <p:cNvPr id="26" name="Callout: Bent Line 25">
            <a:extLst>
              <a:ext uri="{FF2B5EF4-FFF2-40B4-BE49-F238E27FC236}">
                <a16:creationId xmlns:a16="http://schemas.microsoft.com/office/drawing/2014/main" id="{46808CDE-0280-7231-BFBA-8D7FF3EAEB57}"/>
              </a:ext>
            </a:extLst>
          </p:cNvPr>
          <p:cNvSpPr/>
          <p:nvPr/>
        </p:nvSpPr>
        <p:spPr>
          <a:xfrm>
            <a:off x="11125200" y="6019800"/>
            <a:ext cx="783006" cy="280114"/>
          </a:xfrm>
          <a:prstGeom prst="borderCallout2">
            <a:avLst>
              <a:gd name="adj1" fmla="val 47919"/>
              <a:gd name="adj2" fmla="val -858"/>
              <a:gd name="adj3" fmla="val 47918"/>
              <a:gd name="adj4" fmla="val -33857"/>
              <a:gd name="adj5" fmla="val -210084"/>
              <a:gd name="adj6" fmla="val -66051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C55A11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Message</a:t>
            </a:r>
            <a:endParaRPr lang="en-US" dirty="0">
              <a:solidFill>
                <a:srgbClr val="C55A11"/>
              </a:solidFill>
              <a:latin typeface="Consolas" panose="020B0609020204030204" pitchFamily="49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29ABAFB-1EF3-779C-1FC4-6B94BA542CD6}"/>
              </a:ext>
            </a:extLst>
          </p:cNvPr>
          <p:cNvSpPr/>
          <p:nvPr/>
        </p:nvSpPr>
        <p:spPr>
          <a:xfrm rot="10800000">
            <a:off x="4753904" y="1902551"/>
            <a:ext cx="2684192" cy="190504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olas" panose="020B0609020204030204" pitchFamily="49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B101244-412B-6CB8-0F69-0641232BAB87}"/>
              </a:ext>
            </a:extLst>
          </p:cNvPr>
          <p:cNvSpPr/>
          <p:nvPr/>
        </p:nvSpPr>
        <p:spPr>
          <a:xfrm flipH="1">
            <a:off x="4800600" y="5166302"/>
            <a:ext cx="2684192" cy="190504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olas" panose="020B0609020204030204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67BA9A-A330-BD16-8262-C16C12E05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64" y="310916"/>
            <a:ext cx="11214613" cy="61505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Digital Signature Scheme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B4E06A-D8BC-5374-AE0D-EA85CBC5CC90}"/>
              </a:ext>
            </a:extLst>
          </p:cNvPr>
          <p:cNvSpPr txBox="1"/>
          <p:nvPr/>
        </p:nvSpPr>
        <p:spPr>
          <a:xfrm>
            <a:off x="110473" y="5132070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</a:rPr>
              <a:t>Pass</a:t>
            </a:r>
            <a:r>
              <a:rPr lang="en-US" dirty="0">
                <a:latin typeface="Consolas" panose="020B0609020204030204" pitchFamily="49" charset="0"/>
              </a:rPr>
              <a:t>/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</a:rPr>
              <a:t>Fail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ED3A5DB-5593-6B51-D5D0-30C5942B8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584" y="6356350"/>
            <a:ext cx="2743200" cy="365125"/>
          </a:xfrm>
        </p:spPr>
        <p:txBody>
          <a:bodyPr/>
          <a:lstStyle/>
          <a:p>
            <a:fld id="{8897CD1E-CEB3-164D-B340-6CD046ED210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2" name="Callout: Bent Line 21">
            <a:extLst>
              <a:ext uri="{FF2B5EF4-FFF2-40B4-BE49-F238E27FC236}">
                <a16:creationId xmlns:a16="http://schemas.microsoft.com/office/drawing/2014/main" id="{8ED1FEC0-160F-729F-19FF-FBC1C2EA71A9}"/>
              </a:ext>
            </a:extLst>
          </p:cNvPr>
          <p:cNvSpPr/>
          <p:nvPr/>
        </p:nvSpPr>
        <p:spPr>
          <a:xfrm>
            <a:off x="9982200" y="6356350"/>
            <a:ext cx="987222" cy="280114"/>
          </a:xfrm>
          <a:prstGeom prst="borderCallout2">
            <a:avLst>
              <a:gd name="adj1" fmla="val 47919"/>
              <a:gd name="adj2" fmla="val -858"/>
              <a:gd name="adj3" fmla="val 47918"/>
              <a:gd name="adj4" fmla="val -33857"/>
              <a:gd name="adj5" fmla="val -326439"/>
              <a:gd name="adj6" fmla="val -68802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6A924F"/>
                </a:solidFill>
                <a:latin typeface="Consolas" panose="020B0609020204030204" pitchFamily="49" charset="0"/>
                <a:ea typeface="CMU Serif" panose="02000603000000000000" pitchFamily="2" charset="0"/>
                <a:cs typeface="CMU Serif" panose="02000603000000000000" pitchFamily="2" charset="0"/>
              </a:rPr>
              <a:t>Signature</a:t>
            </a:r>
            <a:endParaRPr lang="en-US" dirty="0">
              <a:solidFill>
                <a:srgbClr val="6A924F"/>
              </a:solidFill>
              <a:latin typeface="Consolas" panose="020B0609020204030204" pitchFamily="49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33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6" grpId="0" animBg="1"/>
      <p:bldP spid="17" grpId="0" animBg="1"/>
      <p:bldP spid="20" grpId="0"/>
      <p:bldP spid="21" grpId="0"/>
      <p:bldP spid="26" grpId="0" animBg="1"/>
      <p:bldP spid="14" grpId="0" animBg="1"/>
      <p:bldP spid="15" grpId="0" animBg="1"/>
      <p:bldP spid="4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F9DBA-435D-1428-C196-E57D46FCD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6BF53-610C-C306-7452-68F7707A5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Equivalence Digital Signature Scheme (MEDS)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8D855-3197-A77C-C990-EAE98DB46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7CD1E-CEB3-164D-B340-6CD046ED2103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23B095E-FD85-2F6F-1FC5-1EC8ACC5C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139731"/>
              </p:ext>
            </p:extLst>
          </p:nvPr>
        </p:nvGraphicFramePr>
        <p:xfrm>
          <a:off x="6096000" y="2052322"/>
          <a:ext cx="5791201" cy="2529840"/>
        </p:xfrm>
        <a:graphic>
          <a:graphicData uri="http://schemas.openxmlformats.org/drawingml/2006/table">
            <a:tbl>
              <a:tblPr/>
              <a:tblGrid>
                <a:gridCol w="1105146">
                  <a:extLst>
                    <a:ext uri="{9D8B030D-6E8A-4147-A177-3AD203B41FA5}">
                      <a16:colId xmlns:a16="http://schemas.microsoft.com/office/drawing/2014/main" val="1199501112"/>
                    </a:ext>
                  </a:extLst>
                </a:gridCol>
                <a:gridCol w="1592125">
                  <a:extLst>
                    <a:ext uri="{9D8B030D-6E8A-4147-A177-3AD203B41FA5}">
                      <a16:colId xmlns:a16="http://schemas.microsoft.com/office/drawing/2014/main" val="1413614050"/>
                    </a:ext>
                  </a:extLst>
                </a:gridCol>
                <a:gridCol w="855888">
                  <a:extLst>
                    <a:ext uri="{9D8B030D-6E8A-4147-A177-3AD203B41FA5}">
                      <a16:colId xmlns:a16="http://schemas.microsoft.com/office/drawing/2014/main" val="2155156952"/>
                    </a:ext>
                  </a:extLst>
                </a:gridCol>
                <a:gridCol w="331380">
                  <a:extLst>
                    <a:ext uri="{9D8B030D-6E8A-4147-A177-3AD203B41FA5}">
                      <a16:colId xmlns:a16="http://schemas.microsoft.com/office/drawing/2014/main" val="984258574"/>
                    </a:ext>
                  </a:extLst>
                </a:gridCol>
                <a:gridCol w="488897">
                  <a:extLst>
                    <a:ext uri="{9D8B030D-6E8A-4147-A177-3AD203B41FA5}">
                      <a16:colId xmlns:a16="http://schemas.microsoft.com/office/drawing/2014/main" val="1423604144"/>
                    </a:ext>
                  </a:extLst>
                </a:gridCol>
                <a:gridCol w="464735">
                  <a:extLst>
                    <a:ext uri="{9D8B030D-6E8A-4147-A177-3AD203B41FA5}">
                      <a16:colId xmlns:a16="http://schemas.microsoft.com/office/drawing/2014/main" val="910849180"/>
                    </a:ext>
                  </a:extLst>
                </a:gridCol>
                <a:gridCol w="369014">
                  <a:extLst>
                    <a:ext uri="{9D8B030D-6E8A-4147-A177-3AD203B41FA5}">
                      <a16:colId xmlns:a16="http://schemas.microsoft.com/office/drawing/2014/main" val="1772412223"/>
                    </a:ext>
                  </a:extLst>
                </a:gridCol>
                <a:gridCol w="584016">
                  <a:extLst>
                    <a:ext uri="{9D8B030D-6E8A-4147-A177-3AD203B41FA5}">
                      <a16:colId xmlns:a16="http://schemas.microsoft.com/office/drawing/2014/main" val="2502046583"/>
                    </a:ext>
                  </a:extLst>
                </a:gridCol>
              </a:tblGrid>
              <a:tr h="32706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Security</a:t>
                      </a:r>
                    </a:p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Level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Parameter </a:t>
                      </a:r>
                    </a:p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Set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Finite</a:t>
                      </a:r>
                    </a:p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Field</a:t>
                      </a:r>
                    </a:p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q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Dimensions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1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1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12162"/>
                  </a:ext>
                </a:extLst>
              </a:tr>
              <a:tr h="1179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5372738"/>
                  </a:ext>
                </a:extLst>
              </a:tr>
              <a:tr h="21904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MEDS-9923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4,093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1,152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691886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MEDS-13220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4,093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8470709"/>
                  </a:ext>
                </a:extLst>
              </a:tr>
              <a:tr h="11102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MEDS-41711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4,093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608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698727"/>
                  </a:ext>
                </a:extLst>
              </a:tr>
              <a:tr h="111020">
                <a:tc v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MEDS-69497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4,093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014967"/>
                  </a:ext>
                </a:extLst>
              </a:tr>
              <a:tr h="11102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MEDS-134180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2,039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5084887"/>
                  </a:ext>
                </a:extLst>
              </a:tr>
              <a:tr h="111020">
                <a:tc v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MEDS-167717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2,039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7855714"/>
                  </a:ext>
                </a:extLst>
              </a:tr>
            </a:tbl>
          </a:graphicData>
        </a:graphic>
      </p:graphicFrame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E47489F1-064F-39B7-0986-0DF4E36D0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965" y="1308746"/>
            <a:ext cx="5714036" cy="4253853"/>
          </a:xfrm>
        </p:spPr>
        <p:txBody>
          <a:bodyPr>
            <a:no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A code-based digital signature scheme.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Hardness assumption : Matrix Code Equivalence (MCE) problem.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Submitted to NIST’s additional PQC digital signatures standardization process.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Eliminated due to its low performance and novelty in security assumptions.</a:t>
            </a:r>
          </a:p>
        </p:txBody>
      </p:sp>
    </p:spTree>
    <p:extLst>
      <p:ext uri="{BB962C8B-B14F-4D97-AF65-F5344CB8AC3E}">
        <p14:creationId xmlns:p14="http://schemas.microsoft.com/office/powerpoint/2010/main" val="4025273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3715-5C0E-1D09-5EF5-61739A775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MEDS Sign and Verify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63C900D-A3D6-F336-A671-BB3B65D22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921694"/>
            <a:ext cx="3554869" cy="48688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8E65B-C352-BA27-5795-4445FA781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7CD1E-CEB3-164D-B340-6CD046ED210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E7CA2C-B5F0-FB49-38D7-1A66B5E9D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925975"/>
            <a:ext cx="3825434" cy="5486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285211-CCE5-7E73-8B45-B7DC5CCF7BA2}"/>
              </a:ext>
            </a:extLst>
          </p:cNvPr>
          <p:cNvSpPr/>
          <p:nvPr/>
        </p:nvSpPr>
        <p:spPr>
          <a:xfrm>
            <a:off x="1371600" y="3048000"/>
            <a:ext cx="3505200" cy="13716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6B4AE9-E5A2-FE7A-D15C-C90F44E5C5EF}"/>
              </a:ext>
            </a:extLst>
          </p:cNvPr>
          <p:cNvSpPr/>
          <p:nvPr/>
        </p:nvSpPr>
        <p:spPr>
          <a:xfrm>
            <a:off x="7239000" y="3034552"/>
            <a:ext cx="3505200" cy="283284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B56E5F-D9A6-CBE9-1FC7-A0006B9222CC}"/>
              </a:ext>
            </a:extLst>
          </p:cNvPr>
          <p:cNvSpPr txBox="1"/>
          <p:nvPr/>
        </p:nvSpPr>
        <p:spPr>
          <a:xfrm>
            <a:off x="5285950" y="3415015"/>
            <a:ext cx="1485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Similar construction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(contributes 80-90%  of clock cycles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32F77F7-D064-6FEC-C3C9-F7E42F0441F0}"/>
              </a:ext>
            </a:extLst>
          </p:cNvPr>
          <p:cNvCxnSpPr>
            <a:cxnSpLocks/>
            <a:stCxn id="11" idx="3"/>
            <a:endCxn id="3" idx="1"/>
          </p:cNvCxnSpPr>
          <p:nvPr/>
        </p:nvCxnSpPr>
        <p:spPr>
          <a:xfrm>
            <a:off x="4876800" y="3733800"/>
            <a:ext cx="409150" cy="43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56EF761-95E9-CC28-EA31-ED4D8CC63BEA}"/>
              </a:ext>
            </a:extLst>
          </p:cNvPr>
          <p:cNvCxnSpPr>
            <a:cxnSpLocks/>
            <a:endCxn id="3" idx="3"/>
          </p:cNvCxnSpPr>
          <p:nvPr/>
        </p:nvCxnSpPr>
        <p:spPr>
          <a:xfrm flipH="1">
            <a:off x="6771101" y="3738181"/>
            <a:ext cx="46789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900B572A-8657-8C52-6759-4CB193D4DC5B}"/>
              </a:ext>
            </a:extLst>
          </p:cNvPr>
          <p:cNvSpPr/>
          <p:nvPr/>
        </p:nvSpPr>
        <p:spPr>
          <a:xfrm>
            <a:off x="1371600" y="4267200"/>
            <a:ext cx="3505200" cy="152400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834D70-31BA-E48B-717C-FB597C4FCBA4}"/>
              </a:ext>
            </a:extLst>
          </p:cNvPr>
          <p:cNvSpPr/>
          <p:nvPr/>
        </p:nvSpPr>
        <p:spPr>
          <a:xfrm>
            <a:off x="7246962" y="5715000"/>
            <a:ext cx="3505200" cy="152399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8B01DB-ACF4-6F7A-9D83-209BAD74685B}"/>
              </a:ext>
            </a:extLst>
          </p:cNvPr>
          <p:cNvSpPr txBox="1"/>
          <p:nvPr/>
        </p:nvSpPr>
        <p:spPr>
          <a:xfrm>
            <a:off x="5148694" y="5375701"/>
            <a:ext cx="1534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5"/>
                </a:solidFill>
              </a:rPr>
              <a:t>Moved hash &amp; compress inside for loop in order to save Block RAM utilization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D74FD6A-C21E-0BB8-839D-9F0DAC05F5D4}"/>
              </a:ext>
            </a:extLst>
          </p:cNvPr>
          <p:cNvCxnSpPr>
            <a:cxnSpLocks/>
            <a:stCxn id="24" idx="1"/>
            <a:endCxn id="25" idx="3"/>
          </p:cNvCxnSpPr>
          <p:nvPr/>
        </p:nvCxnSpPr>
        <p:spPr>
          <a:xfrm flipH="1">
            <a:off x="6683513" y="5791200"/>
            <a:ext cx="563449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28C1D246-FCF2-CF06-F841-92F3B729F6CF}"/>
              </a:ext>
            </a:extLst>
          </p:cNvPr>
          <p:cNvSpPr/>
          <p:nvPr/>
        </p:nvSpPr>
        <p:spPr>
          <a:xfrm>
            <a:off x="1371600" y="1075606"/>
            <a:ext cx="3505200" cy="197239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63A7DF6-D95F-8603-AF35-F38EA0F6FEAF}"/>
              </a:ext>
            </a:extLst>
          </p:cNvPr>
          <p:cNvSpPr/>
          <p:nvPr/>
        </p:nvSpPr>
        <p:spPr>
          <a:xfrm>
            <a:off x="7246962" y="1089056"/>
            <a:ext cx="3505200" cy="194549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E144BEB-D208-0AA4-1142-7B7DB2EDF8B8}"/>
              </a:ext>
            </a:extLst>
          </p:cNvPr>
          <p:cNvSpPr txBox="1"/>
          <p:nvPr/>
        </p:nvSpPr>
        <p:spPr>
          <a:xfrm>
            <a:off x="5291168" y="1824246"/>
            <a:ext cx="1485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PRNG-related operations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EC6A081-EC74-11E1-D9FA-693114EB824E}"/>
              </a:ext>
            </a:extLst>
          </p:cNvPr>
          <p:cNvCxnSpPr>
            <a:cxnSpLocks/>
            <a:stCxn id="38" idx="3"/>
            <a:endCxn id="40" idx="1"/>
          </p:cNvCxnSpPr>
          <p:nvPr/>
        </p:nvCxnSpPr>
        <p:spPr>
          <a:xfrm flipV="1">
            <a:off x="4876800" y="2055079"/>
            <a:ext cx="414368" cy="67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1EE1126-1C7F-1848-A1BC-985C99087C68}"/>
              </a:ext>
            </a:extLst>
          </p:cNvPr>
          <p:cNvCxnSpPr>
            <a:cxnSpLocks/>
            <a:stCxn id="39" idx="1"/>
            <a:endCxn id="40" idx="3"/>
          </p:cNvCxnSpPr>
          <p:nvPr/>
        </p:nvCxnSpPr>
        <p:spPr>
          <a:xfrm flipH="1" flipV="1">
            <a:off x="6776318" y="2055079"/>
            <a:ext cx="470644" cy="67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F8175267-B246-39A8-6CD2-73F1D0C7AD07}"/>
              </a:ext>
            </a:extLst>
          </p:cNvPr>
          <p:cNvCxnSpPr>
            <a:stCxn id="17" idx="3"/>
            <a:endCxn id="25" idx="1"/>
          </p:cNvCxnSpPr>
          <p:nvPr/>
        </p:nvCxnSpPr>
        <p:spPr>
          <a:xfrm>
            <a:off x="4876800" y="4343400"/>
            <a:ext cx="271894" cy="14478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68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" grpId="0"/>
      <p:bldP spid="17" grpId="0" animBg="1"/>
      <p:bldP spid="24" grpId="0" animBg="1"/>
      <p:bldP spid="25" grpId="0"/>
      <p:bldP spid="38" grpId="0" animBg="1"/>
      <p:bldP spid="39" grpId="0" animBg="1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100158</TotalTime>
  <Words>2272</Words>
  <Application>Microsoft Macintosh PowerPoint</Application>
  <PresentationFormat>Widescreen</PresentationFormat>
  <Paragraphs>866</Paragraphs>
  <Slides>29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CMU Serif</vt:lpstr>
      <vt:lpstr>Aptos Narrow</vt:lpstr>
      <vt:lpstr>Arial</vt:lpstr>
      <vt:lpstr>Arial Black</vt:lpstr>
      <vt:lpstr>Calibri</vt:lpstr>
      <vt:lpstr>Consolas</vt:lpstr>
      <vt:lpstr>Courier New</vt:lpstr>
      <vt:lpstr>Roboto</vt:lpstr>
      <vt:lpstr>Office Theme</vt:lpstr>
      <vt:lpstr>PowerPoint Presentation</vt:lpstr>
      <vt:lpstr>Modern Cryptography</vt:lpstr>
      <vt:lpstr>NIST Post-Quantum Cryptography Standardization </vt:lpstr>
      <vt:lpstr>Motivation</vt:lpstr>
      <vt:lpstr>Goal</vt:lpstr>
      <vt:lpstr>Outline</vt:lpstr>
      <vt:lpstr>Digital Signature Scheme</vt:lpstr>
      <vt:lpstr>Matrix Equivalence Digital Signature Scheme (MEDS)</vt:lpstr>
      <vt:lpstr>MEDS Sign and Verify</vt:lpstr>
      <vt:lpstr>Combined Design for Sign and Verify</vt:lpstr>
      <vt:lpstr>MEDS Hardware: XOF and ExpandInv</vt:lpstr>
      <vt:lpstr>MEDS Hardware: π = AG0B  </vt:lpstr>
      <vt:lpstr>MEDS Hardware: SF Systemizer</vt:lpstr>
      <vt:lpstr>MEDS Hardware: Compress and Hash</vt:lpstr>
      <vt:lpstr>Comparison of Software vs Plain Hardware Implementations</vt:lpstr>
      <vt:lpstr>The Pipelined MEDS</vt:lpstr>
      <vt:lpstr>The Pipeline</vt:lpstr>
      <vt:lpstr>The Pipeline</vt:lpstr>
      <vt:lpstr>Evaluation – Pipelined Hardware vs Plain Hardware vs Optimized Software Implementations</vt:lpstr>
      <vt:lpstr>Comparison Pipelined Hardware vs Microcontroller</vt:lpstr>
      <vt:lpstr>Efficiency of the Pipeline</vt:lpstr>
      <vt:lpstr>Performance Comparison – NIST Security Level 1 </vt:lpstr>
      <vt:lpstr>Goal and Key Takeaways</vt:lpstr>
      <vt:lpstr>Tutorial on Security in Quantum Computing Era</vt:lpstr>
      <vt:lpstr>Quantum Computer Cybersecurity Resources</vt:lpstr>
      <vt:lpstr>Quantum Computer Cybersecurity Resources</vt:lpstr>
      <vt:lpstr>PowerPoint Presentation</vt:lpstr>
      <vt:lpstr>PowerPoint Presentation</vt:lpstr>
      <vt:lpstr>Motivation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Szefer, Jakub</cp:lastModifiedBy>
  <cp:revision>1770</cp:revision>
  <cp:lastPrinted>2022-08-26T19:42:23Z</cp:lastPrinted>
  <dcterms:created xsi:type="dcterms:W3CDTF">2018-04-17T17:18:07Z</dcterms:created>
  <dcterms:modified xsi:type="dcterms:W3CDTF">2025-08-13T17:22:16Z</dcterms:modified>
</cp:coreProperties>
</file>